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9" r:id="rId2"/>
    <p:sldMasterId id="2147483661" r:id="rId3"/>
    <p:sldMasterId id="2147483663" r:id="rId4"/>
    <p:sldMasterId id="2147483665" r:id="rId5"/>
    <p:sldMasterId id="2147483667" r:id="rId6"/>
    <p:sldMasterId id="2147483669" r:id="rId7"/>
  </p:sldMasterIdLst>
  <p:notesMasterIdLst>
    <p:notesMasterId r:id="rId25"/>
  </p:notesMasterIdLst>
  <p:handoutMasterIdLst>
    <p:handoutMasterId r:id="rId26"/>
  </p:handoutMasterIdLst>
  <p:sldIdLst>
    <p:sldId id="256" r:id="rId8"/>
    <p:sldId id="271" r:id="rId9"/>
    <p:sldId id="320" r:id="rId10"/>
    <p:sldId id="322" r:id="rId11"/>
    <p:sldId id="321" r:id="rId12"/>
    <p:sldId id="323" r:id="rId13"/>
    <p:sldId id="324" r:id="rId14"/>
    <p:sldId id="325" r:id="rId15"/>
    <p:sldId id="326" r:id="rId16"/>
    <p:sldId id="327" r:id="rId17"/>
    <p:sldId id="328" r:id="rId18"/>
    <p:sldId id="336" r:id="rId19"/>
    <p:sldId id="330" r:id="rId20"/>
    <p:sldId id="331" r:id="rId21"/>
    <p:sldId id="332" r:id="rId22"/>
    <p:sldId id="333" r:id="rId23"/>
    <p:sldId id="305" r:id="rId24"/>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3D896B8-E2D7-4258-88B1-22605E6DD25F}">
          <p14:sldIdLst>
            <p14:sldId id="256"/>
            <p14:sldId id="271"/>
            <p14:sldId id="320"/>
            <p14:sldId id="322"/>
            <p14:sldId id="321"/>
            <p14:sldId id="323"/>
            <p14:sldId id="324"/>
            <p14:sldId id="325"/>
            <p14:sldId id="326"/>
            <p14:sldId id="327"/>
            <p14:sldId id="328"/>
            <p14:sldId id="336"/>
            <p14:sldId id="330"/>
            <p14:sldId id="331"/>
            <p14:sldId id="332"/>
            <p14:sldId id="333"/>
            <p14:sldId id="305"/>
          </p14:sldIdLst>
        </p14:section>
        <p14:section name="Your Turn" id="{C5A8A8A5-4C27-48C9-97A4-31B17122EAFA}">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1121"/>
    <a:srgbClr val="FAFAFA"/>
    <a:srgbClr val="F7F7F7"/>
    <a:srgbClr val="EEF6F0"/>
    <a:srgbClr val="700000"/>
    <a:srgbClr val="9933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86" autoAdjust="0"/>
    <p:restoredTop sz="65014" autoAdjust="0"/>
  </p:normalViewPr>
  <p:slideViewPr>
    <p:cSldViewPr>
      <p:cViewPr varScale="1">
        <p:scale>
          <a:sx n="89" d="100"/>
          <a:sy n="89" d="100"/>
        </p:scale>
        <p:origin x="1344" y="84"/>
      </p:cViewPr>
      <p:guideLst>
        <p:guide orient="horz" pos="1620"/>
        <p:guide pos="2880"/>
      </p:guideLst>
    </p:cSldViewPr>
  </p:slideViewPr>
  <p:notesTextViewPr>
    <p:cViewPr>
      <p:scale>
        <a:sx n="3" d="2"/>
        <a:sy n="3" d="2"/>
      </p:scale>
      <p:origin x="0" y="0"/>
    </p:cViewPr>
  </p:notesTextViewPr>
  <p:gridSpacing cx="228600" cy="2286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DC9F07-41B7-400B-BE63-4FF003BDA9C4}"/>
              </a:ext>
            </a:extLst>
          </p:cNvPr>
          <p:cNvSpPr>
            <a:spLocks noGrp="1"/>
          </p:cNvSpPr>
          <p:nvPr>
            <p:ph type="hdr" sz="quarter"/>
          </p:nvPr>
        </p:nvSpPr>
        <p:spPr>
          <a:xfrm>
            <a:off x="0" y="0"/>
            <a:ext cx="3038155" cy="466238"/>
          </a:xfrm>
          <a:prstGeom prst="rect">
            <a:avLst/>
          </a:prstGeom>
        </p:spPr>
        <p:txBody>
          <a:bodyPr vert="horz" lIns="90663" tIns="45331" rIns="90663" bIns="45331" rtlCol="0"/>
          <a:lstStyle>
            <a:lvl1pPr algn="l">
              <a:defRPr sz="1200"/>
            </a:lvl1pPr>
          </a:lstStyle>
          <a:p>
            <a:r>
              <a:rPr lang="en-US"/>
              <a:t>Day 2: Database Overview</a:t>
            </a:r>
          </a:p>
        </p:txBody>
      </p:sp>
      <p:sp>
        <p:nvSpPr>
          <p:cNvPr id="3" name="Date Placeholder 2">
            <a:extLst>
              <a:ext uri="{FF2B5EF4-FFF2-40B4-BE49-F238E27FC236}">
                <a16:creationId xmlns:a16="http://schemas.microsoft.com/office/drawing/2014/main" id="{BE64257F-C598-4063-95E4-6153EFD75B26}"/>
              </a:ext>
            </a:extLst>
          </p:cNvPr>
          <p:cNvSpPr>
            <a:spLocks noGrp="1"/>
          </p:cNvSpPr>
          <p:nvPr>
            <p:ph type="dt" sz="quarter" idx="1"/>
          </p:nvPr>
        </p:nvSpPr>
        <p:spPr>
          <a:xfrm>
            <a:off x="3970673" y="0"/>
            <a:ext cx="3038155" cy="466238"/>
          </a:xfrm>
          <a:prstGeom prst="rect">
            <a:avLst/>
          </a:prstGeom>
        </p:spPr>
        <p:txBody>
          <a:bodyPr vert="horz" lIns="90663" tIns="45331" rIns="90663" bIns="45331" rtlCol="0"/>
          <a:lstStyle>
            <a:lvl1pPr algn="r">
              <a:defRPr sz="1200"/>
            </a:lvl1pPr>
          </a:lstStyle>
          <a:p>
            <a:fld id="{267FA5E1-C9C8-4E37-9952-831FB29BD504}" type="datetimeFigureOut">
              <a:rPr lang="en-US" smtClean="0"/>
              <a:t>7/29/2018</a:t>
            </a:fld>
            <a:endParaRPr lang="en-US"/>
          </a:p>
        </p:txBody>
      </p:sp>
      <p:sp>
        <p:nvSpPr>
          <p:cNvPr id="4" name="Footer Placeholder 3">
            <a:extLst>
              <a:ext uri="{FF2B5EF4-FFF2-40B4-BE49-F238E27FC236}">
                <a16:creationId xmlns:a16="http://schemas.microsoft.com/office/drawing/2014/main" id="{578F9D47-3F66-4E6E-BC4B-D6EFACDD77F7}"/>
              </a:ext>
            </a:extLst>
          </p:cNvPr>
          <p:cNvSpPr>
            <a:spLocks noGrp="1"/>
          </p:cNvSpPr>
          <p:nvPr>
            <p:ph type="ftr" sz="quarter" idx="2"/>
          </p:nvPr>
        </p:nvSpPr>
        <p:spPr>
          <a:xfrm>
            <a:off x="0" y="8830162"/>
            <a:ext cx="3038155" cy="466238"/>
          </a:xfrm>
          <a:prstGeom prst="rect">
            <a:avLst/>
          </a:prstGeom>
        </p:spPr>
        <p:txBody>
          <a:bodyPr vert="horz" lIns="90663" tIns="45331" rIns="90663" bIns="45331" rtlCol="0" anchor="b"/>
          <a:lstStyle>
            <a:lvl1pPr algn="l">
              <a:defRPr sz="1200"/>
            </a:lvl1pPr>
          </a:lstStyle>
          <a:p>
            <a:r>
              <a:rPr lang="en-US"/>
              <a:t>Advanced Python</a:t>
            </a:r>
          </a:p>
        </p:txBody>
      </p:sp>
      <p:sp>
        <p:nvSpPr>
          <p:cNvPr id="5" name="Slide Number Placeholder 4">
            <a:extLst>
              <a:ext uri="{FF2B5EF4-FFF2-40B4-BE49-F238E27FC236}">
                <a16:creationId xmlns:a16="http://schemas.microsoft.com/office/drawing/2014/main" id="{9B2932A3-8367-4B3D-A6EF-B40DEEE180C5}"/>
              </a:ext>
            </a:extLst>
          </p:cNvPr>
          <p:cNvSpPr>
            <a:spLocks noGrp="1"/>
          </p:cNvSpPr>
          <p:nvPr>
            <p:ph type="sldNum" sz="quarter" idx="3"/>
          </p:nvPr>
        </p:nvSpPr>
        <p:spPr>
          <a:xfrm>
            <a:off x="3970673" y="8830162"/>
            <a:ext cx="3038155" cy="466238"/>
          </a:xfrm>
          <a:prstGeom prst="rect">
            <a:avLst/>
          </a:prstGeom>
        </p:spPr>
        <p:txBody>
          <a:bodyPr vert="horz" lIns="90663" tIns="45331" rIns="90663" bIns="45331" rtlCol="0" anchor="b"/>
          <a:lstStyle>
            <a:lvl1pPr algn="r">
              <a:defRPr sz="1200"/>
            </a:lvl1pPr>
          </a:lstStyle>
          <a:p>
            <a:fld id="{B25DA727-4E9D-4984-95FA-DDDFC31EA188}" type="slidenum">
              <a:rPr lang="en-US" smtClean="0"/>
              <a:t>‹#›</a:t>
            </a:fld>
            <a:endParaRPr lang="en-US"/>
          </a:p>
        </p:txBody>
      </p:sp>
    </p:spTree>
    <p:extLst>
      <p:ext uri="{BB962C8B-B14F-4D97-AF65-F5344CB8AC3E}">
        <p14:creationId xmlns:p14="http://schemas.microsoft.com/office/powerpoint/2010/main" val="1513531741"/>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155" cy="464663"/>
          </a:xfrm>
          <a:prstGeom prst="rect">
            <a:avLst/>
          </a:prstGeom>
        </p:spPr>
        <p:txBody>
          <a:bodyPr vert="horz" lIns="90663" tIns="45331" rIns="90663" bIns="45331" rtlCol="0"/>
          <a:lstStyle>
            <a:lvl1pPr algn="l">
              <a:defRPr sz="1200"/>
            </a:lvl1pPr>
          </a:lstStyle>
          <a:p>
            <a:r>
              <a:rPr lang="en-US"/>
              <a:t>Day 2: Database Overview</a:t>
            </a:r>
          </a:p>
        </p:txBody>
      </p:sp>
      <p:sp>
        <p:nvSpPr>
          <p:cNvPr id="3" name="Date Placeholder 2"/>
          <p:cNvSpPr>
            <a:spLocks noGrp="1"/>
          </p:cNvSpPr>
          <p:nvPr>
            <p:ph type="dt" idx="1"/>
          </p:nvPr>
        </p:nvSpPr>
        <p:spPr>
          <a:xfrm>
            <a:off x="3970673" y="0"/>
            <a:ext cx="3038155" cy="464663"/>
          </a:xfrm>
          <a:prstGeom prst="rect">
            <a:avLst/>
          </a:prstGeom>
        </p:spPr>
        <p:txBody>
          <a:bodyPr vert="horz" lIns="90663" tIns="45331" rIns="90663" bIns="45331" rtlCol="0"/>
          <a:lstStyle>
            <a:lvl1pPr algn="r">
              <a:defRPr sz="1200"/>
            </a:lvl1pPr>
          </a:lstStyle>
          <a:p>
            <a:fld id="{9BCA2E56-26A7-48B0-8AC1-3B2414D82EA3}" type="datetimeFigureOut">
              <a:rPr lang="en-US" smtClean="0"/>
              <a:t>7/29/2018</a:t>
            </a:fld>
            <a:endParaRPr lang="en-US"/>
          </a:p>
        </p:txBody>
      </p:sp>
      <p:sp>
        <p:nvSpPr>
          <p:cNvPr id="4" name="Slide Image Placeholder 3"/>
          <p:cNvSpPr>
            <a:spLocks noGrp="1" noRot="1" noChangeAspect="1"/>
          </p:cNvSpPr>
          <p:nvPr>
            <p:ph type="sldImg" idx="2"/>
          </p:nvPr>
        </p:nvSpPr>
        <p:spPr>
          <a:xfrm>
            <a:off x="407988" y="698500"/>
            <a:ext cx="6194425" cy="3484563"/>
          </a:xfrm>
          <a:prstGeom prst="rect">
            <a:avLst/>
          </a:prstGeom>
          <a:noFill/>
          <a:ln w="12700">
            <a:solidFill>
              <a:prstClr val="black"/>
            </a:solidFill>
          </a:ln>
        </p:spPr>
        <p:txBody>
          <a:bodyPr vert="horz" lIns="90663" tIns="45331" rIns="90663" bIns="45331" rtlCol="0" anchor="ctr"/>
          <a:lstStyle/>
          <a:p>
            <a:endParaRPr lang="en-US"/>
          </a:p>
        </p:txBody>
      </p:sp>
      <p:sp>
        <p:nvSpPr>
          <p:cNvPr id="5" name="Notes Placeholder 4"/>
          <p:cNvSpPr>
            <a:spLocks noGrp="1"/>
          </p:cNvSpPr>
          <p:nvPr>
            <p:ph type="body" sz="quarter" idx="3"/>
          </p:nvPr>
        </p:nvSpPr>
        <p:spPr>
          <a:xfrm>
            <a:off x="701355" y="4415081"/>
            <a:ext cx="5607691" cy="4183538"/>
          </a:xfrm>
          <a:prstGeom prst="rect">
            <a:avLst/>
          </a:prstGeom>
        </p:spPr>
        <p:txBody>
          <a:bodyPr vert="horz" lIns="90663" tIns="45331" rIns="90663" bIns="45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0163"/>
            <a:ext cx="3038155" cy="464663"/>
          </a:xfrm>
          <a:prstGeom prst="rect">
            <a:avLst/>
          </a:prstGeom>
        </p:spPr>
        <p:txBody>
          <a:bodyPr vert="horz" lIns="90663" tIns="45331" rIns="90663" bIns="45331" rtlCol="0" anchor="b"/>
          <a:lstStyle>
            <a:lvl1pPr algn="l">
              <a:defRPr sz="1200"/>
            </a:lvl1pPr>
          </a:lstStyle>
          <a:p>
            <a:r>
              <a:rPr lang="en-US"/>
              <a:t>Advanced Python</a:t>
            </a:r>
          </a:p>
        </p:txBody>
      </p:sp>
      <p:sp>
        <p:nvSpPr>
          <p:cNvPr id="7" name="Slide Number Placeholder 6"/>
          <p:cNvSpPr>
            <a:spLocks noGrp="1"/>
          </p:cNvSpPr>
          <p:nvPr>
            <p:ph type="sldNum" sz="quarter" idx="5"/>
          </p:nvPr>
        </p:nvSpPr>
        <p:spPr>
          <a:xfrm>
            <a:off x="3970673" y="8830163"/>
            <a:ext cx="3038155" cy="464663"/>
          </a:xfrm>
          <a:prstGeom prst="rect">
            <a:avLst/>
          </a:prstGeom>
        </p:spPr>
        <p:txBody>
          <a:bodyPr vert="horz" lIns="90663" tIns="45331" rIns="90663" bIns="45331" rtlCol="0" anchor="b"/>
          <a:lstStyle>
            <a:lvl1pPr algn="r">
              <a:defRPr sz="1200"/>
            </a:lvl1pPr>
          </a:lstStyle>
          <a:p>
            <a:fld id="{1C96B062-DEDE-4399-8EE2-30F35F5C98D8}" type="slidenum">
              <a:rPr lang="en-US" smtClean="0"/>
              <a:t>‹#›</a:t>
            </a:fld>
            <a:endParaRPr lang="en-US"/>
          </a:p>
        </p:txBody>
      </p:sp>
    </p:spTree>
    <p:extLst>
      <p:ext uri="{BB962C8B-B14F-4D97-AF65-F5344CB8AC3E}">
        <p14:creationId xmlns:p14="http://schemas.microsoft.com/office/powerpoint/2010/main" val="57034135"/>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9993" indent="-169993">
              <a:buFontTx/>
              <a:buChar char="-"/>
            </a:pPr>
            <a:r>
              <a:rPr lang="en-US" baseline="0" dirty="0" err="1"/>
              <a:t>Funnest</a:t>
            </a:r>
            <a:r>
              <a:rPr lang="en-US" baseline="0" dirty="0"/>
              <a:t> topic of the course. </a:t>
            </a:r>
          </a:p>
          <a:p>
            <a:pPr marL="169993" indent="-169993">
              <a:buFontTx/>
              <a:buChar char="-"/>
            </a:pPr>
            <a:r>
              <a:rPr lang="en-US" baseline="0" dirty="0"/>
              <a:t>Relational DBs have been around for a long, long time.</a:t>
            </a:r>
          </a:p>
          <a:p>
            <a:pPr marL="169993" indent="-169993">
              <a:buFontTx/>
              <a:buChar char="-"/>
            </a:pPr>
            <a:r>
              <a:rPr lang="en-US" baseline="0" dirty="0"/>
              <a:t>Simple operations. Primitive text language called SQL.</a:t>
            </a:r>
          </a:p>
          <a:p>
            <a:pPr marL="169993" indent="-169993">
              <a:buFontTx/>
              <a:buChar char="-"/>
            </a:pPr>
            <a:r>
              <a:rPr lang="en-US" baseline="0" dirty="0"/>
              <a:t>We’ll look at basics of DBs here</a:t>
            </a:r>
          </a:p>
          <a:p>
            <a:pPr marL="169993" indent="-169993">
              <a:buFontTx/>
              <a:buChar char="-"/>
            </a:pPr>
            <a:r>
              <a:rPr lang="en-US" baseline="0" dirty="0"/>
              <a:t>We’ll talk about tables, the fundamental storage unit of the DB</a:t>
            </a:r>
          </a:p>
          <a:p>
            <a:pPr marL="169993" indent="-169993">
              <a:buFontTx/>
              <a:buChar char="-"/>
            </a:pPr>
            <a:r>
              <a:rPr lang="en-US" baseline="0" dirty="0"/>
              <a:t>We’ll look at constraints you can you place on data going into the DB</a:t>
            </a:r>
          </a:p>
          <a:p>
            <a:pPr marL="169993" indent="-169993">
              <a:buFontTx/>
              <a:buChar char="-"/>
            </a:pPr>
            <a:r>
              <a:rPr lang="en-US" baseline="0" dirty="0"/>
              <a:t>Finally we’ll look at relationships between tables with such cool terminology as primary and foreign key</a:t>
            </a:r>
          </a:p>
        </p:txBody>
      </p:sp>
      <p:sp>
        <p:nvSpPr>
          <p:cNvPr id="4" name="Slide Number Placeholder 3"/>
          <p:cNvSpPr>
            <a:spLocks noGrp="1"/>
          </p:cNvSpPr>
          <p:nvPr>
            <p:ph type="sldNum" sz="quarter" idx="10"/>
          </p:nvPr>
        </p:nvSpPr>
        <p:spPr/>
        <p:txBody>
          <a:bodyPr/>
          <a:lstStyle/>
          <a:p>
            <a:fld id="{1C96B062-DEDE-4399-8EE2-30F35F5C98D8}" type="slidenum">
              <a:rPr lang="en-US" smtClean="0"/>
              <a:t>1</a:t>
            </a:fld>
            <a:endParaRPr lang="en-US"/>
          </a:p>
        </p:txBody>
      </p:sp>
      <p:sp>
        <p:nvSpPr>
          <p:cNvPr id="5" name="Footer Placeholder 4">
            <a:extLst>
              <a:ext uri="{FF2B5EF4-FFF2-40B4-BE49-F238E27FC236}">
                <a16:creationId xmlns:a16="http://schemas.microsoft.com/office/drawing/2014/main" id="{EF4CC13F-4BBB-49EA-84E6-8F63BB2BFE55}"/>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42F7CD15-55F0-4AE0-B2F1-0406630079E1}"/>
              </a:ext>
            </a:extLst>
          </p:cNvPr>
          <p:cNvSpPr>
            <a:spLocks noGrp="1"/>
          </p:cNvSpPr>
          <p:nvPr>
            <p:ph type="hdr" sz="quarter" idx="12"/>
          </p:nvPr>
        </p:nvSpPr>
        <p:spPr/>
        <p:txBody>
          <a:bodyPr/>
          <a:lstStyle/>
          <a:p>
            <a:r>
              <a:rPr lang="en-US"/>
              <a:t>Day 2: Database Overview</a:t>
            </a:r>
          </a:p>
        </p:txBody>
      </p:sp>
    </p:spTree>
    <p:extLst>
      <p:ext uri="{BB962C8B-B14F-4D97-AF65-F5344CB8AC3E}">
        <p14:creationId xmlns:p14="http://schemas.microsoft.com/office/powerpoint/2010/main" val="4155849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database can order the return data for you.</a:t>
            </a:r>
          </a:p>
          <a:p>
            <a:endParaRPr lang="en-US" dirty="0"/>
          </a:p>
          <a:p>
            <a:r>
              <a:rPr lang="en-US" dirty="0"/>
              <a:t>#1# Here we get all “Ben” books, but the list comes back sorted by descending price. If you wanted the most expensive book that Ben wrote, your answer is the first row in the return set.</a:t>
            </a:r>
          </a:p>
        </p:txBody>
      </p:sp>
      <p:sp>
        <p:nvSpPr>
          <p:cNvPr id="4" name="Slide Number Placeholder 3"/>
          <p:cNvSpPr>
            <a:spLocks noGrp="1"/>
          </p:cNvSpPr>
          <p:nvPr>
            <p:ph type="sldNum" sz="quarter" idx="10"/>
          </p:nvPr>
        </p:nvSpPr>
        <p:spPr/>
        <p:txBody>
          <a:bodyPr/>
          <a:lstStyle/>
          <a:p>
            <a:fld id="{1C96B062-DEDE-4399-8EE2-30F35F5C98D8}" type="slidenum">
              <a:rPr lang="en-US" smtClean="0"/>
              <a:t>10</a:t>
            </a:fld>
            <a:endParaRPr lang="en-US"/>
          </a:p>
        </p:txBody>
      </p:sp>
      <p:sp>
        <p:nvSpPr>
          <p:cNvPr id="5" name="Footer Placeholder 4">
            <a:extLst>
              <a:ext uri="{FF2B5EF4-FFF2-40B4-BE49-F238E27FC236}">
                <a16:creationId xmlns:a16="http://schemas.microsoft.com/office/drawing/2014/main" id="{1D34A930-EBAE-4B32-809D-142603181E82}"/>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44105EE3-FDDE-4E70-9355-ADDD30BC869F}"/>
              </a:ext>
            </a:extLst>
          </p:cNvPr>
          <p:cNvSpPr>
            <a:spLocks noGrp="1"/>
          </p:cNvSpPr>
          <p:nvPr>
            <p:ph type="hdr" sz="quarter" idx="12"/>
          </p:nvPr>
        </p:nvSpPr>
        <p:spPr/>
        <p:txBody>
          <a:bodyPr/>
          <a:lstStyle/>
          <a:p>
            <a:r>
              <a:rPr lang="en-US"/>
              <a:t>Day 2: Database Overview</a:t>
            </a:r>
          </a:p>
        </p:txBody>
      </p:sp>
    </p:spTree>
    <p:extLst>
      <p:ext uri="{BB962C8B-B14F-4D97-AF65-F5344CB8AC3E}">
        <p14:creationId xmlns:p14="http://schemas.microsoft.com/office/powerpoint/2010/main" val="4225167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request data that comes from two or more tables at the same time. Remember the BOOK + PUBLISHER information earlier? Maybe our program really needs the publisher information along with the book information on every row. We could pull the BOOK table and the PUBLISHER data from the database ourselves. Or we could let the database JOIN them together for us like this.</a:t>
            </a:r>
          </a:p>
          <a:p>
            <a:endParaRPr lang="en-US" dirty="0"/>
          </a:p>
          <a:p>
            <a:r>
              <a:rPr lang="en-US" dirty="0"/>
              <a:t>#1# Here I am selecting rows from BOOK and PUBLISHER at the same time. I get back all combinations of rows paired up from each table. </a:t>
            </a:r>
          </a:p>
          <a:p>
            <a:endParaRPr lang="en-US" dirty="0"/>
          </a:p>
          <a:p>
            <a:r>
              <a:rPr lang="en-US" dirty="0"/>
              <a:t>#2# The database takes all the rows from BOOK</a:t>
            </a:r>
          </a:p>
          <a:p>
            <a:r>
              <a:rPr lang="en-US" dirty="0"/>
              <a:t>#3# And pairs them up with the first row from PUBLISHER</a:t>
            </a:r>
          </a:p>
          <a:p>
            <a:r>
              <a:rPr lang="en-US" dirty="0"/>
              <a:t>#4# Then the rows from BOOK</a:t>
            </a:r>
          </a:p>
          <a:p>
            <a:r>
              <a:rPr lang="en-US" dirty="0"/>
              <a:t>#5# Paired with the second row from PUBLISHER</a:t>
            </a:r>
          </a:p>
          <a:p>
            <a:endParaRPr lang="en-US" dirty="0"/>
          </a:p>
          <a:p>
            <a:r>
              <a:rPr lang="en-US" dirty="0"/>
              <a:t>#6# The database returns these 8 rows. I get back 4 * 2 = 8 rows. If I had joined with the Authors table too I would have gotten 4 * 2 * 2 (two rows from Authors) = 16 rows.</a:t>
            </a:r>
          </a:p>
          <a:p>
            <a:endParaRPr lang="en-US" dirty="0"/>
          </a:p>
          <a:p>
            <a:r>
              <a:rPr lang="en-US" dirty="0"/>
              <a:t>The “join” is also called a “cartesian product”, and it is quick and brainless for the database server to do for you.</a:t>
            </a:r>
          </a:p>
        </p:txBody>
      </p:sp>
      <p:sp>
        <p:nvSpPr>
          <p:cNvPr id="4" name="Slide Number Placeholder 3"/>
          <p:cNvSpPr>
            <a:spLocks noGrp="1"/>
          </p:cNvSpPr>
          <p:nvPr>
            <p:ph type="sldNum" sz="quarter" idx="10"/>
          </p:nvPr>
        </p:nvSpPr>
        <p:spPr/>
        <p:txBody>
          <a:bodyPr/>
          <a:lstStyle/>
          <a:p>
            <a:fld id="{1C96B062-DEDE-4399-8EE2-30F35F5C98D8}" type="slidenum">
              <a:rPr lang="en-US" smtClean="0"/>
              <a:t>11</a:t>
            </a:fld>
            <a:endParaRPr lang="en-US"/>
          </a:p>
        </p:txBody>
      </p:sp>
      <p:sp>
        <p:nvSpPr>
          <p:cNvPr id="5" name="Footer Placeholder 4">
            <a:extLst>
              <a:ext uri="{FF2B5EF4-FFF2-40B4-BE49-F238E27FC236}">
                <a16:creationId xmlns:a16="http://schemas.microsoft.com/office/drawing/2014/main" id="{5BE483E5-90C2-46C7-BB1A-8A1BB261CAF4}"/>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30B0C237-6D52-422E-9D5C-8378BCB4535E}"/>
              </a:ext>
            </a:extLst>
          </p:cNvPr>
          <p:cNvSpPr>
            <a:spLocks noGrp="1"/>
          </p:cNvSpPr>
          <p:nvPr>
            <p:ph type="hdr" sz="quarter" idx="12"/>
          </p:nvPr>
        </p:nvSpPr>
        <p:spPr/>
        <p:txBody>
          <a:bodyPr/>
          <a:lstStyle/>
          <a:p>
            <a:r>
              <a:rPr lang="en-US"/>
              <a:t>Day 2: Database Overview</a:t>
            </a:r>
          </a:p>
        </p:txBody>
      </p:sp>
    </p:spTree>
    <p:extLst>
      <p:ext uri="{BB962C8B-B14F-4D97-AF65-F5344CB8AC3E}">
        <p14:creationId xmlns:p14="http://schemas.microsoft.com/office/powerpoint/2010/main" val="13921089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06628">
              <a:defRPr/>
            </a:pPr>
            <a:r>
              <a:rPr lang="en-US" dirty="0"/>
              <a:t>But what good is it? Why would you want all combinations of rows? You probably don’t. Most of these rows are useless. For instance, the second one … the publisher is “Smarties” but we have the phone number and address for “Good Books”. We don’t need that.</a:t>
            </a:r>
          </a:p>
          <a:p>
            <a:pPr defTabSz="906628">
              <a:defRPr/>
            </a:pPr>
            <a:endParaRPr lang="en-US" dirty="0"/>
          </a:p>
          <a:p>
            <a:pPr defTabSz="906628">
              <a:defRPr/>
            </a:pPr>
            <a:r>
              <a:rPr lang="en-US" dirty="0"/>
              <a:t>#1# but the first one is useful. It has all the information about the matching publisher. </a:t>
            </a:r>
          </a:p>
          <a:p>
            <a:pPr defTabSz="906628">
              <a:defRPr/>
            </a:pPr>
            <a:endParaRPr lang="en-US" dirty="0"/>
          </a:p>
          <a:p>
            <a:pPr defTabSz="906628">
              <a:defRPr/>
            </a:pPr>
            <a:r>
              <a:rPr lang="en-US" dirty="0"/>
              <a:t>In fact, all the rows where “BOOK PUBLISHER” equals “PUBLISHER NAME” is what we wanted.</a:t>
            </a:r>
          </a:p>
          <a:p>
            <a:pPr defTabSz="906628">
              <a:defRPr/>
            </a:pPr>
            <a:r>
              <a:rPr lang="en-US" dirty="0"/>
              <a:t>#2# we want to limit the results to where these two values are the same.</a:t>
            </a:r>
          </a:p>
          <a:p>
            <a:pPr defTabSz="906628">
              <a:defRPr/>
            </a:pPr>
            <a:endParaRPr lang="en-US" dirty="0"/>
          </a:p>
          <a:p>
            <a:pPr defTabSz="906628">
              <a:defRPr/>
            </a:pPr>
            <a:r>
              <a:rPr lang="en-US" dirty="0"/>
              <a:t>The query looks like this #3#.</a:t>
            </a:r>
          </a:p>
          <a:p>
            <a:pPr defTabSz="906628">
              <a:defRPr/>
            </a:pPr>
            <a:endParaRPr lang="en-US" dirty="0"/>
          </a:p>
          <a:p>
            <a:pPr defTabSz="906628">
              <a:defRPr/>
            </a:pPr>
            <a:r>
              <a:rPr lang="en-US" dirty="0"/>
              <a:t>#4# And the database returns the four rows we want.</a:t>
            </a:r>
          </a:p>
          <a:p>
            <a:pPr defTabSz="906628">
              <a:defRPr/>
            </a:pPr>
            <a:endParaRPr lang="en-US" dirty="0"/>
          </a:p>
          <a:p>
            <a:pPr defTabSz="906628">
              <a:defRPr/>
            </a:pPr>
            <a:r>
              <a:rPr lang="en-US" dirty="0"/>
              <a:t>Notice our result set has the name of the publisher listed twice … once from the BOOK table and once from the PUBLISHER table.</a:t>
            </a:r>
          </a:p>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12</a:t>
            </a:fld>
            <a:endParaRPr lang="en-US"/>
          </a:p>
        </p:txBody>
      </p:sp>
      <p:sp>
        <p:nvSpPr>
          <p:cNvPr id="5" name="Footer Placeholder 4">
            <a:extLst>
              <a:ext uri="{FF2B5EF4-FFF2-40B4-BE49-F238E27FC236}">
                <a16:creationId xmlns:a16="http://schemas.microsoft.com/office/drawing/2014/main" id="{B5A64271-B85A-4E85-9AAD-C93805FA0695}"/>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1C185C7C-A361-4E37-B5B4-1131B0501642}"/>
              </a:ext>
            </a:extLst>
          </p:cNvPr>
          <p:cNvSpPr>
            <a:spLocks noGrp="1"/>
          </p:cNvSpPr>
          <p:nvPr>
            <p:ph type="hdr" sz="quarter" idx="12"/>
          </p:nvPr>
        </p:nvSpPr>
        <p:spPr/>
        <p:txBody>
          <a:bodyPr/>
          <a:lstStyle/>
          <a:p>
            <a:r>
              <a:rPr lang="en-US"/>
              <a:t>Day 2: Database Overview</a:t>
            </a:r>
          </a:p>
        </p:txBody>
      </p:sp>
    </p:spTree>
    <p:extLst>
      <p:ext uri="{BB962C8B-B14F-4D97-AF65-F5344CB8AC3E}">
        <p14:creationId xmlns:p14="http://schemas.microsoft.com/office/powerpoint/2010/main" val="3188939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drop that extra column like this</a:t>
            </a:r>
          </a:p>
          <a:p>
            <a:endParaRPr lang="en-US" dirty="0"/>
          </a:p>
          <a:p>
            <a:r>
              <a:rPr lang="en-US" dirty="0"/>
              <a:t>#1# Our select query lists the columns we want back. The column “name” appears in BOOK and PUBLISHER. We have to tell the DB which ones we mean by prefixing the table name. You’ll get an error from the database if it can’t figure out what you mean so it’s a good idea to put the table name on there. There is only one “publisher” column, for instance. But it doesn’t hurt me to add “BOOK” to it.</a:t>
            </a:r>
          </a:p>
          <a:p>
            <a:endParaRPr lang="en-US" dirty="0"/>
          </a:p>
          <a:p>
            <a:r>
              <a:rPr lang="en-US" dirty="0"/>
              <a:t>#2# And the database returns the four rows we wanted … the books with publisher information joined into each row. Pretty cool.</a:t>
            </a:r>
          </a:p>
        </p:txBody>
      </p:sp>
      <p:sp>
        <p:nvSpPr>
          <p:cNvPr id="4" name="Slide Number Placeholder 3"/>
          <p:cNvSpPr>
            <a:spLocks noGrp="1"/>
          </p:cNvSpPr>
          <p:nvPr>
            <p:ph type="sldNum" sz="quarter" idx="10"/>
          </p:nvPr>
        </p:nvSpPr>
        <p:spPr/>
        <p:txBody>
          <a:bodyPr/>
          <a:lstStyle/>
          <a:p>
            <a:fld id="{1C96B062-DEDE-4399-8EE2-30F35F5C98D8}" type="slidenum">
              <a:rPr lang="en-US" smtClean="0"/>
              <a:t>13</a:t>
            </a:fld>
            <a:endParaRPr lang="en-US"/>
          </a:p>
        </p:txBody>
      </p:sp>
      <p:sp>
        <p:nvSpPr>
          <p:cNvPr id="5" name="Footer Placeholder 4">
            <a:extLst>
              <a:ext uri="{FF2B5EF4-FFF2-40B4-BE49-F238E27FC236}">
                <a16:creationId xmlns:a16="http://schemas.microsoft.com/office/drawing/2014/main" id="{CEBAB794-AA5D-4A63-896D-0CA01F33393F}"/>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0CAA687A-ED56-4C24-998F-277A0E63D350}"/>
              </a:ext>
            </a:extLst>
          </p:cNvPr>
          <p:cNvSpPr>
            <a:spLocks noGrp="1"/>
          </p:cNvSpPr>
          <p:nvPr>
            <p:ph type="hdr" sz="quarter" idx="12"/>
          </p:nvPr>
        </p:nvSpPr>
        <p:spPr/>
        <p:txBody>
          <a:bodyPr/>
          <a:lstStyle/>
          <a:p>
            <a:r>
              <a:rPr lang="en-US"/>
              <a:t>Day 2: Database Overview</a:t>
            </a:r>
          </a:p>
        </p:txBody>
      </p:sp>
    </p:spTree>
    <p:extLst>
      <p:ext uri="{BB962C8B-B14F-4D97-AF65-F5344CB8AC3E}">
        <p14:creationId xmlns:p14="http://schemas.microsoft.com/office/powerpoint/2010/main" val="5370853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data model has a problem. We just got a book in, “Learning Java”, that has TWO authors – Ben and Pat.</a:t>
            </a:r>
          </a:p>
          <a:p>
            <a:endParaRPr lang="en-US" dirty="0"/>
          </a:p>
          <a:p>
            <a:r>
              <a:rPr lang="en-US" dirty="0"/>
              <a:t>How do we model this in our table?</a:t>
            </a:r>
          </a:p>
          <a:p>
            <a:endParaRPr lang="en-US" dirty="0"/>
          </a:p>
          <a:p>
            <a:r>
              <a:rPr lang="en-US" dirty="0"/>
              <a:t>#1# We might be tempted to list both authors in a single cell … say separated by a comma or semicolon.</a:t>
            </a:r>
          </a:p>
          <a:p>
            <a:endParaRPr lang="en-US" dirty="0"/>
          </a:p>
          <a:p>
            <a:r>
              <a:rPr lang="en-US" dirty="0"/>
              <a:t>#2# For other books we could follow the same pattern. Using Perl has 3 authors. </a:t>
            </a:r>
          </a:p>
          <a:p>
            <a:endParaRPr lang="en-US" dirty="0"/>
          </a:p>
          <a:p>
            <a:r>
              <a:rPr lang="en-US" dirty="0"/>
              <a:t>#3# JavaScript … Sarah wrote by herself. Ben and Sara collaborated on COBOL.</a:t>
            </a:r>
          </a:p>
          <a:p>
            <a:endParaRPr lang="en-US" dirty="0"/>
          </a:p>
          <a:p>
            <a:r>
              <a:rPr lang="en-US" dirty="0"/>
              <a:t>But this is a home-grown relationship. It isn’t something the database can track for us. </a:t>
            </a:r>
          </a:p>
          <a:p>
            <a:endParaRPr lang="en-US" dirty="0"/>
          </a:p>
          <a:p>
            <a:r>
              <a:rPr lang="en-US" dirty="0"/>
              <a:t>#4# It isn’t like the publisher where one foreign key points to one primary key. We are trying to put TWO foreign keys in a single cell. The database doesn’t know about that.</a:t>
            </a:r>
          </a:p>
          <a:p>
            <a:endParaRPr lang="en-US" dirty="0"/>
          </a:p>
          <a:p>
            <a:r>
              <a:rPr lang="en-US" dirty="0"/>
              <a:t>#5# What we CAN do is create a table just to link authors to books. I’ll call this BOOK AUTHOR … call it what you like … it links books to authors … seems like an appropriate name.</a:t>
            </a:r>
          </a:p>
          <a:p>
            <a:endParaRPr lang="en-US" dirty="0"/>
          </a:p>
          <a:p>
            <a:r>
              <a:rPr lang="en-US" dirty="0"/>
              <a:t>#6# Each row will have two pointers linking one book to one author.</a:t>
            </a:r>
          </a:p>
          <a:p>
            <a:endParaRPr lang="en-US" dirty="0"/>
          </a:p>
          <a:p>
            <a:r>
              <a:rPr lang="en-US" dirty="0"/>
              <a:t>#7# There are two entries in the table for “Learning Java” … one row for each author.</a:t>
            </a:r>
          </a:p>
          <a:p>
            <a:endParaRPr lang="en-US" dirty="0"/>
          </a:p>
          <a:p>
            <a:r>
              <a:rPr lang="en-US" dirty="0"/>
              <a:t>#8# Three rows for “Using Perl” #9# Here is Sarah’s book she wrote alone. #10# and the COBOL book she wrote with Ben.</a:t>
            </a:r>
          </a:p>
          <a:p>
            <a:endParaRPr lang="en-US" dirty="0"/>
          </a:p>
          <a:p>
            <a:r>
              <a:rPr lang="en-US" dirty="0"/>
              <a:t>#9# We remove the author column from the BOOK table completely. It is no longer a simple ONE to ONE like Publisher. When we need author/book information we’ll have to JOIN in this new table BOOKAUTHOR.</a:t>
            </a:r>
          </a:p>
          <a:p>
            <a:endParaRPr lang="en-US" dirty="0"/>
          </a:p>
          <a:p>
            <a:r>
              <a:rPr lang="en-US" dirty="0"/>
              <a:t>We call this kind of table a JOIN TABLE. It’s only purpose in life to is to map these one to many relationships.</a:t>
            </a:r>
          </a:p>
        </p:txBody>
      </p:sp>
      <p:sp>
        <p:nvSpPr>
          <p:cNvPr id="4" name="Slide Number Placeholder 3"/>
          <p:cNvSpPr>
            <a:spLocks noGrp="1"/>
          </p:cNvSpPr>
          <p:nvPr>
            <p:ph type="sldNum" sz="quarter" idx="10"/>
          </p:nvPr>
        </p:nvSpPr>
        <p:spPr/>
        <p:txBody>
          <a:bodyPr/>
          <a:lstStyle/>
          <a:p>
            <a:fld id="{1C96B062-DEDE-4399-8EE2-30F35F5C98D8}" type="slidenum">
              <a:rPr lang="en-US" smtClean="0"/>
              <a:t>14</a:t>
            </a:fld>
            <a:endParaRPr lang="en-US"/>
          </a:p>
        </p:txBody>
      </p:sp>
      <p:sp>
        <p:nvSpPr>
          <p:cNvPr id="5" name="Footer Placeholder 4">
            <a:extLst>
              <a:ext uri="{FF2B5EF4-FFF2-40B4-BE49-F238E27FC236}">
                <a16:creationId xmlns:a16="http://schemas.microsoft.com/office/drawing/2014/main" id="{C4C3D5AF-4741-4062-96B1-1CB97DDBAF33}"/>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9F74CF4E-1D8F-47A7-9674-59EAC18D0B75}"/>
              </a:ext>
            </a:extLst>
          </p:cNvPr>
          <p:cNvSpPr>
            <a:spLocks noGrp="1"/>
          </p:cNvSpPr>
          <p:nvPr>
            <p:ph type="hdr" sz="quarter" idx="12"/>
          </p:nvPr>
        </p:nvSpPr>
        <p:spPr/>
        <p:txBody>
          <a:bodyPr/>
          <a:lstStyle/>
          <a:p>
            <a:r>
              <a:rPr lang="en-US"/>
              <a:t>Day 2: Database Overview</a:t>
            </a:r>
          </a:p>
        </p:txBody>
      </p:sp>
    </p:spTree>
    <p:extLst>
      <p:ext uri="{BB962C8B-B14F-4D97-AF65-F5344CB8AC3E}">
        <p14:creationId xmlns:p14="http://schemas.microsoft.com/office/powerpoint/2010/main" val="17496857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just got a new book in by a new author “Ben Adams”, who is different than our known author “Ben Taylor”. We could use last names, but could we ever get two “Ben Adams”? Sure! What if someone changes their name?</a:t>
            </a:r>
          </a:p>
          <a:p>
            <a:endParaRPr lang="en-US" dirty="0"/>
          </a:p>
          <a:p>
            <a:r>
              <a:rPr lang="en-US" dirty="0"/>
              <a:t>It turns out that Name is not a good primary key. If name changes we’d have to change all the references in all the tables around the database.</a:t>
            </a:r>
          </a:p>
          <a:p>
            <a:endParaRPr lang="en-US" dirty="0"/>
          </a:p>
          <a:p>
            <a:r>
              <a:rPr lang="en-US" dirty="0"/>
              <a:t>#1# Instead we’ll create a fake ID value that we use internally. This is like your “student ID” at the college or your “customer ID” at your bank. It is just a unique ID we use as a reference instead of name, which might change.</a:t>
            </a:r>
          </a:p>
          <a:p>
            <a:endParaRPr lang="en-US" dirty="0"/>
          </a:p>
          <a:p>
            <a:r>
              <a:rPr lang="en-US" dirty="0"/>
              <a:t>#2# The same thing could happen with the name of the publisher. Maybe we should create a unique number for the rows in publisher.</a:t>
            </a:r>
          </a:p>
          <a:p>
            <a:endParaRPr lang="en-US" dirty="0"/>
          </a:p>
          <a:p>
            <a:r>
              <a:rPr lang="en-US" dirty="0"/>
              <a:t>#3# We could do the same for the book table. Maybe ISBN is already unique and we don’t need it? Could we ever have a book with no ISBN? When in doubt, use a generated unique ID for the primary key.</a:t>
            </a:r>
          </a:p>
        </p:txBody>
      </p:sp>
      <p:sp>
        <p:nvSpPr>
          <p:cNvPr id="4" name="Slide Number Placeholder 3"/>
          <p:cNvSpPr>
            <a:spLocks noGrp="1"/>
          </p:cNvSpPr>
          <p:nvPr>
            <p:ph type="sldNum" sz="quarter" idx="10"/>
          </p:nvPr>
        </p:nvSpPr>
        <p:spPr/>
        <p:txBody>
          <a:bodyPr/>
          <a:lstStyle/>
          <a:p>
            <a:fld id="{1C96B062-DEDE-4399-8EE2-30F35F5C98D8}" type="slidenum">
              <a:rPr lang="en-US" smtClean="0"/>
              <a:t>15</a:t>
            </a:fld>
            <a:endParaRPr lang="en-US"/>
          </a:p>
        </p:txBody>
      </p:sp>
      <p:sp>
        <p:nvSpPr>
          <p:cNvPr id="5" name="Footer Placeholder 4">
            <a:extLst>
              <a:ext uri="{FF2B5EF4-FFF2-40B4-BE49-F238E27FC236}">
                <a16:creationId xmlns:a16="http://schemas.microsoft.com/office/drawing/2014/main" id="{4B9F5F9A-CAE3-4884-9089-2D37B39AF30B}"/>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876FE233-1D8B-46D1-AD83-2627F8F3C218}"/>
              </a:ext>
            </a:extLst>
          </p:cNvPr>
          <p:cNvSpPr>
            <a:spLocks noGrp="1"/>
          </p:cNvSpPr>
          <p:nvPr>
            <p:ph type="hdr" sz="quarter" idx="12"/>
          </p:nvPr>
        </p:nvSpPr>
        <p:spPr/>
        <p:txBody>
          <a:bodyPr/>
          <a:lstStyle/>
          <a:p>
            <a:r>
              <a:rPr lang="en-US"/>
              <a:t>Day 2: Database Overview</a:t>
            </a:r>
          </a:p>
        </p:txBody>
      </p:sp>
    </p:spTree>
    <p:extLst>
      <p:ext uri="{BB962C8B-B14F-4D97-AF65-F5344CB8AC3E}">
        <p14:creationId xmlns:p14="http://schemas.microsoft.com/office/powerpoint/2010/main" val="3811235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use our unique IDs instead of attributes that might change. In the BOOK table, the publisher “1” references the row in the publisher table with ID of “1”.</a:t>
            </a:r>
          </a:p>
          <a:p>
            <a:endParaRPr lang="en-US" dirty="0"/>
          </a:p>
          <a:p>
            <a:r>
              <a:rPr lang="en-US" dirty="0"/>
              <a:t>The first row of the JOIN TABLE book/author links the row in the book table with the ID of 1 to the row in the author table with ID of 1.</a:t>
            </a:r>
          </a:p>
          <a:p>
            <a:endParaRPr lang="en-US" dirty="0"/>
          </a:p>
          <a:p>
            <a:r>
              <a:rPr lang="en-US" dirty="0"/>
              <a:t>Note that these ID values are unique within their table … not across all tables. There is no problem with having an author ID of 1, a publisher ID of 1, and a book ID of 1.</a:t>
            </a:r>
          </a:p>
        </p:txBody>
      </p:sp>
      <p:sp>
        <p:nvSpPr>
          <p:cNvPr id="4" name="Slide Number Placeholder 3"/>
          <p:cNvSpPr>
            <a:spLocks noGrp="1"/>
          </p:cNvSpPr>
          <p:nvPr>
            <p:ph type="sldNum" sz="quarter" idx="10"/>
          </p:nvPr>
        </p:nvSpPr>
        <p:spPr/>
        <p:txBody>
          <a:bodyPr/>
          <a:lstStyle/>
          <a:p>
            <a:fld id="{1C96B062-DEDE-4399-8EE2-30F35F5C98D8}" type="slidenum">
              <a:rPr lang="en-US" smtClean="0"/>
              <a:t>16</a:t>
            </a:fld>
            <a:endParaRPr lang="en-US"/>
          </a:p>
        </p:txBody>
      </p:sp>
      <p:sp>
        <p:nvSpPr>
          <p:cNvPr id="5" name="Footer Placeholder 4">
            <a:extLst>
              <a:ext uri="{FF2B5EF4-FFF2-40B4-BE49-F238E27FC236}">
                <a16:creationId xmlns:a16="http://schemas.microsoft.com/office/drawing/2014/main" id="{56A69C36-B851-4857-83B6-391845174450}"/>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D7777225-8043-4548-A4DC-CB1D9A06D0A3}"/>
              </a:ext>
            </a:extLst>
          </p:cNvPr>
          <p:cNvSpPr>
            <a:spLocks noGrp="1"/>
          </p:cNvSpPr>
          <p:nvPr>
            <p:ph type="hdr" sz="quarter" idx="12"/>
          </p:nvPr>
        </p:nvSpPr>
        <p:spPr/>
        <p:txBody>
          <a:bodyPr/>
          <a:lstStyle/>
          <a:p>
            <a:r>
              <a:rPr lang="en-US"/>
              <a:t>Day 2: Database Overview</a:t>
            </a:r>
          </a:p>
        </p:txBody>
      </p:sp>
    </p:spTree>
    <p:extLst>
      <p:ext uri="{BB962C8B-B14F-4D97-AF65-F5344CB8AC3E}">
        <p14:creationId xmlns:p14="http://schemas.microsoft.com/office/powerpoint/2010/main" val="3390039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are a couple of things to think about and/or try. This is totally optional … nothing for you to send to me.</a:t>
            </a:r>
          </a:p>
          <a:p>
            <a:endParaRPr lang="en-US" baseline="0" dirty="0"/>
          </a:p>
          <a:p>
            <a:r>
              <a:rPr lang="en-US" baseline="0" dirty="0"/>
              <a:t>Think about a table for customer information. How would you model a list of purchases over time? How would you model a list of favorite authors? (Hint: join tables)</a:t>
            </a:r>
          </a:p>
          <a:p>
            <a:endParaRPr lang="en-US" baseline="0" dirty="0"/>
          </a:p>
          <a:p>
            <a:r>
              <a:rPr lang="en-US" baseline="0" dirty="0"/>
              <a:t>How would you model a temperature network of multiple houses each with multiple sensors each? Only worry about the CURRENT VALUE for the sensor. But give some thought to how you would store historic data for each sensor.</a:t>
            </a:r>
          </a:p>
        </p:txBody>
      </p:sp>
      <p:sp>
        <p:nvSpPr>
          <p:cNvPr id="4" name="Slide Number Placeholder 3"/>
          <p:cNvSpPr>
            <a:spLocks noGrp="1"/>
          </p:cNvSpPr>
          <p:nvPr>
            <p:ph type="sldNum" sz="quarter" idx="10"/>
          </p:nvPr>
        </p:nvSpPr>
        <p:spPr/>
        <p:txBody>
          <a:bodyPr/>
          <a:lstStyle/>
          <a:p>
            <a:fld id="{1C96B062-DEDE-4399-8EE2-30F35F5C98D8}" type="slidenum">
              <a:rPr lang="en-US" smtClean="0">
                <a:solidFill>
                  <a:prstClr val="black"/>
                </a:solidFill>
              </a:rPr>
              <a:pPr/>
              <a:t>17</a:t>
            </a:fld>
            <a:endParaRPr lang="en-US">
              <a:solidFill>
                <a:prstClr val="black"/>
              </a:solidFill>
            </a:endParaRPr>
          </a:p>
        </p:txBody>
      </p:sp>
      <p:sp>
        <p:nvSpPr>
          <p:cNvPr id="5" name="Footer Placeholder 4">
            <a:extLst>
              <a:ext uri="{FF2B5EF4-FFF2-40B4-BE49-F238E27FC236}">
                <a16:creationId xmlns:a16="http://schemas.microsoft.com/office/drawing/2014/main" id="{16D2D21A-57F1-412E-B2BC-299D381DF963}"/>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C0BF5907-F0BD-45FC-B7B8-6C093E7322F9}"/>
              </a:ext>
            </a:extLst>
          </p:cNvPr>
          <p:cNvSpPr>
            <a:spLocks noGrp="1"/>
          </p:cNvSpPr>
          <p:nvPr>
            <p:ph type="hdr" sz="quarter" idx="12"/>
          </p:nvPr>
        </p:nvSpPr>
        <p:spPr/>
        <p:txBody>
          <a:bodyPr/>
          <a:lstStyle/>
          <a:p>
            <a:r>
              <a:rPr lang="en-US"/>
              <a:t>Day 2: Database Overview</a:t>
            </a:r>
          </a:p>
        </p:txBody>
      </p:sp>
    </p:spTree>
    <p:extLst>
      <p:ext uri="{BB962C8B-B14F-4D97-AF65-F5344CB8AC3E}">
        <p14:creationId xmlns:p14="http://schemas.microsoft.com/office/powerpoint/2010/main" val="954216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 additional reading for you on the web.</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t>2</a:t>
            </a:fld>
            <a:endParaRPr lang="en-US"/>
          </a:p>
        </p:txBody>
      </p:sp>
      <p:sp>
        <p:nvSpPr>
          <p:cNvPr id="5" name="Footer Placeholder 4">
            <a:extLst>
              <a:ext uri="{FF2B5EF4-FFF2-40B4-BE49-F238E27FC236}">
                <a16:creationId xmlns:a16="http://schemas.microsoft.com/office/drawing/2014/main" id="{C6F81C77-55F5-4650-ADAB-143FF407CA2A}"/>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60A22FB2-3F66-4CB5-B456-5FB2FE10DE8E}"/>
              </a:ext>
            </a:extLst>
          </p:cNvPr>
          <p:cNvSpPr>
            <a:spLocks noGrp="1"/>
          </p:cNvSpPr>
          <p:nvPr>
            <p:ph type="hdr" sz="quarter" idx="12"/>
          </p:nvPr>
        </p:nvSpPr>
        <p:spPr/>
        <p:txBody>
          <a:bodyPr/>
          <a:lstStyle/>
          <a:p>
            <a:r>
              <a:rPr lang="en-US"/>
              <a:t>Day 2: Database Overview</a:t>
            </a:r>
          </a:p>
        </p:txBody>
      </p:sp>
    </p:spTree>
    <p:extLst>
      <p:ext uri="{BB962C8B-B14F-4D97-AF65-F5344CB8AC3E}">
        <p14:creationId xmlns:p14="http://schemas.microsoft.com/office/powerpoint/2010/main" val="4210484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06628">
              <a:defRPr/>
            </a:pPr>
            <a:r>
              <a:rPr lang="en-US" dirty="0"/>
              <a:t>A relational database is a collection of tables.</a:t>
            </a:r>
          </a:p>
          <a:p>
            <a:endParaRPr lang="en-US" dirty="0"/>
          </a:p>
          <a:p>
            <a:r>
              <a:rPr lang="en-US" dirty="0"/>
              <a:t>You’ve seen a data table before. Maybe back in elementary school … definitely if you’ve used Microsoft Excel.</a:t>
            </a:r>
          </a:p>
          <a:p>
            <a:endParaRPr lang="en-US" dirty="0"/>
          </a:p>
          <a:p>
            <a:r>
              <a:rPr lang="en-US" dirty="0"/>
              <a:t>#1# A table has a fixed number of columns. </a:t>
            </a:r>
          </a:p>
          <a:p>
            <a:endParaRPr lang="en-US" dirty="0"/>
          </a:p>
          <a:p>
            <a:r>
              <a:rPr lang="en-US" dirty="0"/>
              <a:t>#2# All of the cells in a column have the same data type. Here the PRICE is a number and everything else is plain text strings</a:t>
            </a:r>
          </a:p>
          <a:p>
            <a:endParaRPr lang="en-US" dirty="0"/>
          </a:p>
          <a:p>
            <a:r>
              <a:rPr lang="en-US" dirty="0"/>
              <a:t>#3# A table has a number of rows. Columns are fixed, but rows can come and go. The items on a row are a single RECORD. They go together like attributes of an object.</a:t>
            </a:r>
          </a:p>
          <a:p>
            <a:endParaRPr lang="en-US" dirty="0"/>
          </a:p>
          <a:p>
            <a:r>
              <a:rPr lang="en-US" dirty="0"/>
              <a:t>In our code we have the BOOK class. Every instance of BOOK has an </a:t>
            </a:r>
            <a:r>
              <a:rPr lang="en-US" dirty="0" err="1"/>
              <a:t>isbn</a:t>
            </a:r>
            <a:r>
              <a:rPr lang="en-US" dirty="0"/>
              <a:t>, name, price, and publisher. </a:t>
            </a:r>
          </a:p>
          <a:p>
            <a:endParaRPr lang="en-US" dirty="0"/>
          </a:p>
          <a:p>
            <a:r>
              <a:rPr lang="en-US" dirty="0"/>
              <a:t>#4# In python we create the Learn C++ book like this. #5# Learn Java. #6# Using Perl.</a:t>
            </a:r>
          </a:p>
          <a:p>
            <a:endParaRPr lang="en-US" dirty="0"/>
          </a:p>
          <a:p>
            <a:r>
              <a:rPr lang="en-US" dirty="0"/>
              <a:t>#7# Now we have an array of books … each index is like a row in a table with the attributes of each book spreading out to the right making a 2D array … a table.</a:t>
            </a:r>
          </a:p>
          <a:p>
            <a:endParaRPr lang="en-US" dirty="0"/>
          </a:p>
          <a:p>
            <a:r>
              <a:rPr lang="en-US" dirty="0"/>
              <a:t>#8# We can create new books #9# and append them to our array.</a:t>
            </a:r>
          </a:p>
          <a:p>
            <a:endParaRPr lang="en-US" dirty="0"/>
          </a:p>
          <a:p>
            <a:r>
              <a:rPr lang="en-US" dirty="0"/>
              <a:t>#10# That’s like adding a row to the table.</a:t>
            </a:r>
          </a:p>
          <a:p>
            <a:endParaRPr lang="en-US" dirty="0"/>
          </a:p>
          <a:p>
            <a:r>
              <a:rPr lang="en-US" dirty="0"/>
              <a:t>See? Nothing new here. Tables are a very natural way of thinking of arrays of objects or two dimensional arrays.</a:t>
            </a:r>
          </a:p>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3</a:t>
            </a:fld>
            <a:endParaRPr lang="en-US"/>
          </a:p>
        </p:txBody>
      </p:sp>
      <p:sp>
        <p:nvSpPr>
          <p:cNvPr id="5" name="Footer Placeholder 4">
            <a:extLst>
              <a:ext uri="{FF2B5EF4-FFF2-40B4-BE49-F238E27FC236}">
                <a16:creationId xmlns:a16="http://schemas.microsoft.com/office/drawing/2014/main" id="{7522ED2D-31D0-4100-BD43-BD19FBC1151D}"/>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4E32CD08-5B8F-499F-92E9-3237925261CF}"/>
              </a:ext>
            </a:extLst>
          </p:cNvPr>
          <p:cNvSpPr>
            <a:spLocks noGrp="1"/>
          </p:cNvSpPr>
          <p:nvPr>
            <p:ph type="hdr" sz="quarter" idx="12"/>
          </p:nvPr>
        </p:nvSpPr>
        <p:spPr/>
        <p:txBody>
          <a:bodyPr/>
          <a:lstStyle/>
          <a:p>
            <a:r>
              <a:rPr lang="en-US"/>
              <a:t>Day 2: Database Overview</a:t>
            </a:r>
          </a:p>
        </p:txBody>
      </p:sp>
    </p:spTree>
    <p:extLst>
      <p:ext uri="{BB962C8B-B14F-4D97-AF65-F5344CB8AC3E}">
        <p14:creationId xmlns:p14="http://schemas.microsoft.com/office/powerpoint/2010/main" val="1786012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Databases are usually running in a separate process from your own program. Your program comes and goes, but the database remains running and can be shared by many programs at the same time.</a:t>
            </a:r>
          </a:p>
          <a:p>
            <a:endParaRPr lang="en-US" dirty="0"/>
          </a:p>
          <a:p>
            <a:r>
              <a:rPr lang="en-US" dirty="0"/>
              <a:t>#1# The first thing your program does is to connect to the database. The details of this connection depend on the database vendor – like Oracle or Postgres or MySQL.</a:t>
            </a:r>
          </a:p>
          <a:p>
            <a:endParaRPr lang="en-US" dirty="0"/>
          </a:p>
          <a:p>
            <a:r>
              <a:rPr lang="en-US" dirty="0"/>
              <a:t>Once you have a connection you send TEXT commands to the database through the connection. These commands are in a language called SQL – Structured Query Language – we’ll see in great detail in the next lesson.</a:t>
            </a:r>
          </a:p>
          <a:p>
            <a:endParaRPr lang="en-US" dirty="0"/>
          </a:p>
          <a:p>
            <a:r>
              <a:rPr lang="en-US" dirty="0"/>
              <a:t>The commands fall into four main categories:</a:t>
            </a:r>
          </a:p>
          <a:p>
            <a:endParaRPr lang="en-US" dirty="0"/>
          </a:p>
          <a:p>
            <a:r>
              <a:rPr lang="en-US" dirty="0"/>
              <a:t>#2# CREATE – you might create a table or a row within a table</a:t>
            </a:r>
          </a:p>
          <a:p>
            <a:r>
              <a:rPr lang="en-US" dirty="0"/>
              <a:t>#3# READ – you read rows of data from the table</a:t>
            </a:r>
          </a:p>
          <a:p>
            <a:r>
              <a:rPr lang="en-US" dirty="0"/>
              <a:t>#4# UPDATE – you might update the cells in one or more rows</a:t>
            </a:r>
          </a:p>
          <a:p>
            <a:r>
              <a:rPr lang="en-US" dirty="0"/>
              <a:t>#5# DELETE – you could delete rows in a table or drop a table entirely</a:t>
            </a:r>
          </a:p>
          <a:p>
            <a:endParaRPr lang="en-US" dirty="0"/>
          </a:p>
          <a:p>
            <a:r>
              <a:rPr lang="en-US" dirty="0"/>
              <a:t>When you are reading about persistent storage you’ll run into the acronym C.R.U.D. from the first letters of these words. These are the four basic operations provided by persistent storage.</a:t>
            </a:r>
          </a:p>
        </p:txBody>
      </p:sp>
      <p:sp>
        <p:nvSpPr>
          <p:cNvPr id="4" name="Slide Number Placeholder 3"/>
          <p:cNvSpPr>
            <a:spLocks noGrp="1"/>
          </p:cNvSpPr>
          <p:nvPr>
            <p:ph type="sldNum" sz="quarter" idx="10"/>
          </p:nvPr>
        </p:nvSpPr>
        <p:spPr/>
        <p:txBody>
          <a:bodyPr/>
          <a:lstStyle/>
          <a:p>
            <a:fld id="{1C96B062-DEDE-4399-8EE2-30F35F5C98D8}" type="slidenum">
              <a:rPr lang="en-US" smtClean="0"/>
              <a:t>4</a:t>
            </a:fld>
            <a:endParaRPr lang="en-US"/>
          </a:p>
        </p:txBody>
      </p:sp>
      <p:sp>
        <p:nvSpPr>
          <p:cNvPr id="5" name="Footer Placeholder 4">
            <a:extLst>
              <a:ext uri="{FF2B5EF4-FFF2-40B4-BE49-F238E27FC236}">
                <a16:creationId xmlns:a16="http://schemas.microsoft.com/office/drawing/2014/main" id="{8C3A8380-99F3-4D18-85E0-1819B13ADAB1}"/>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98A52C7D-1794-4E9B-BE53-D0949A1AE75C}"/>
              </a:ext>
            </a:extLst>
          </p:cNvPr>
          <p:cNvSpPr>
            <a:spLocks noGrp="1"/>
          </p:cNvSpPr>
          <p:nvPr>
            <p:ph type="hdr" sz="quarter" idx="12"/>
          </p:nvPr>
        </p:nvSpPr>
        <p:spPr/>
        <p:txBody>
          <a:bodyPr/>
          <a:lstStyle/>
          <a:p>
            <a:r>
              <a:rPr lang="en-US"/>
              <a:t>Day 2: Database Overview</a:t>
            </a:r>
          </a:p>
        </p:txBody>
      </p:sp>
    </p:spTree>
    <p:extLst>
      <p:ext uri="{BB962C8B-B14F-4D97-AF65-F5344CB8AC3E}">
        <p14:creationId xmlns:p14="http://schemas.microsoft.com/office/powerpoint/2010/main" val="3443194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add constraints to the data so that the database can keep the structure sane. For instance, we might want to say ISBN values in this table must be unique. There can be only one row with the value “5678” in the </a:t>
            </a:r>
            <a:r>
              <a:rPr lang="en-US" dirty="0" err="1"/>
              <a:t>isbn</a:t>
            </a:r>
            <a:r>
              <a:rPr lang="en-US" dirty="0"/>
              <a:t> column. Without a constraint a buggy program might add a duplicate value. This is bad for ALL programs.</a:t>
            </a:r>
          </a:p>
          <a:p>
            <a:endParaRPr lang="en-US" dirty="0"/>
          </a:p>
          <a:p>
            <a:r>
              <a:rPr lang="en-US" dirty="0"/>
              <a:t>#2# But with a constraint in place the operation would have gone like this.</a:t>
            </a:r>
          </a:p>
          <a:p>
            <a:endParaRPr lang="en-US" dirty="0"/>
          </a:p>
          <a:p>
            <a:r>
              <a:rPr lang="en-US" dirty="0"/>
              <a:t>#3# The program tries to add a new row.</a:t>
            </a:r>
          </a:p>
          <a:p>
            <a:endParaRPr lang="en-US" dirty="0"/>
          </a:p>
          <a:p>
            <a:r>
              <a:rPr lang="en-US" dirty="0"/>
              <a:t>#4# No problem. 1055 is unique. The database adds the row and returns OK.</a:t>
            </a:r>
          </a:p>
          <a:p>
            <a:endParaRPr lang="en-US" dirty="0"/>
          </a:p>
          <a:p>
            <a:r>
              <a:rPr lang="en-US" dirty="0"/>
              <a:t>#5# Now the program tries to add a row with a duplicate ISBN. </a:t>
            </a:r>
          </a:p>
          <a:p>
            <a:endParaRPr lang="en-US" dirty="0"/>
          </a:p>
          <a:p>
            <a:r>
              <a:rPr lang="en-US" dirty="0"/>
              <a:t>#6# With the constraint in place, the DB rejects the new row and returns an error to the program. The integrity of the database remains intact!</a:t>
            </a:r>
          </a:p>
          <a:p>
            <a:endParaRPr lang="en-US" dirty="0"/>
          </a:p>
          <a:p>
            <a:r>
              <a:rPr lang="en-US" dirty="0"/>
              <a:t>There are all kinds of complicated constraints you can add to the data. #7# for instance, we might want to make sure the price of a book is greater than or equal to zero. Otherwise we would be paying customers to take a book!</a:t>
            </a:r>
          </a:p>
        </p:txBody>
      </p:sp>
      <p:sp>
        <p:nvSpPr>
          <p:cNvPr id="4" name="Slide Number Placeholder 3"/>
          <p:cNvSpPr>
            <a:spLocks noGrp="1"/>
          </p:cNvSpPr>
          <p:nvPr>
            <p:ph type="sldNum" sz="quarter" idx="10"/>
          </p:nvPr>
        </p:nvSpPr>
        <p:spPr/>
        <p:txBody>
          <a:bodyPr/>
          <a:lstStyle/>
          <a:p>
            <a:fld id="{1C96B062-DEDE-4399-8EE2-30F35F5C98D8}" type="slidenum">
              <a:rPr lang="en-US" smtClean="0"/>
              <a:t>5</a:t>
            </a:fld>
            <a:endParaRPr lang="en-US"/>
          </a:p>
        </p:txBody>
      </p:sp>
      <p:sp>
        <p:nvSpPr>
          <p:cNvPr id="5" name="Footer Placeholder 4">
            <a:extLst>
              <a:ext uri="{FF2B5EF4-FFF2-40B4-BE49-F238E27FC236}">
                <a16:creationId xmlns:a16="http://schemas.microsoft.com/office/drawing/2014/main" id="{392F36D4-6242-4646-9EDC-DD8F72D7407A}"/>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F517B521-DE99-4655-8337-7F207CB1D1B5}"/>
              </a:ext>
            </a:extLst>
          </p:cNvPr>
          <p:cNvSpPr>
            <a:spLocks noGrp="1"/>
          </p:cNvSpPr>
          <p:nvPr>
            <p:ph type="hdr" sz="quarter" idx="12"/>
          </p:nvPr>
        </p:nvSpPr>
        <p:spPr/>
        <p:txBody>
          <a:bodyPr/>
          <a:lstStyle/>
          <a:p>
            <a:r>
              <a:rPr lang="en-US"/>
              <a:t>Day 2: Database Overview</a:t>
            </a:r>
          </a:p>
        </p:txBody>
      </p:sp>
    </p:spTree>
    <p:extLst>
      <p:ext uri="{BB962C8B-B14F-4D97-AF65-F5344CB8AC3E}">
        <p14:creationId xmlns:p14="http://schemas.microsoft.com/office/powerpoint/2010/main" val="76138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other information can we keep in our database. Well, we have the name of the publisher – what about more information about the publisher. Say the publisher’s address and phone number.</a:t>
            </a:r>
          </a:p>
          <a:p>
            <a:endParaRPr lang="en-US" dirty="0"/>
          </a:p>
          <a:p>
            <a:r>
              <a:rPr lang="en-US" dirty="0"/>
              <a:t>We can add that information to the table like this #1#. Now in addition to the publisher’s name we have the address and phone number – yes, simplified for this example.</a:t>
            </a:r>
          </a:p>
          <a:p>
            <a:endParaRPr lang="en-US" dirty="0"/>
          </a:p>
          <a:p>
            <a:r>
              <a:rPr lang="en-US" dirty="0"/>
              <a:t>What else? What about the author’s address and phone number?</a:t>
            </a:r>
          </a:p>
          <a:p>
            <a:endParaRPr lang="en-US" dirty="0"/>
          </a:p>
          <a:p>
            <a:r>
              <a:rPr lang="en-US" dirty="0"/>
              <a:t>No problem. Like this #2#.</a:t>
            </a:r>
          </a:p>
          <a:p>
            <a:endParaRPr lang="en-US" dirty="0"/>
          </a:p>
          <a:p>
            <a:r>
              <a:rPr lang="en-US" dirty="0"/>
              <a:t>Hopefully this is bothering you. We are duplicating all this data on every row of our BOOK table. All we wanted with our BOOK table was to list the books themselves. The name of the author and publisher would do. We want to keep information about the publishers and authors in separate tables. </a:t>
            </a:r>
          </a:p>
          <a:p>
            <a:endParaRPr lang="en-US" dirty="0"/>
          </a:p>
          <a:p>
            <a:r>
              <a:rPr lang="en-US" dirty="0"/>
              <a:t>Like this: #3# Let’s create a separate table called publisher. #4# no need for that info to be in the books table.</a:t>
            </a:r>
          </a:p>
          <a:p>
            <a:endParaRPr lang="en-US" dirty="0"/>
          </a:p>
          <a:p>
            <a:r>
              <a:rPr lang="en-US" dirty="0"/>
              <a:t>#4# Same with author. New table and #5# remove the info from BOOK.</a:t>
            </a:r>
          </a:p>
          <a:p>
            <a:endParaRPr lang="en-US" dirty="0"/>
          </a:p>
          <a:p>
            <a:r>
              <a:rPr lang="en-US" dirty="0"/>
              <a:t>#6# If we need information about the publisher we can use the name from the BOOK table to find the row in the PUBLISHER table.</a:t>
            </a:r>
          </a:p>
          <a:p>
            <a:endParaRPr lang="en-US" dirty="0"/>
          </a:p>
          <a:p>
            <a:r>
              <a:rPr lang="en-US" dirty="0"/>
              <a:t>#7# Same with AUTHOR</a:t>
            </a:r>
          </a:p>
          <a:p>
            <a:endParaRPr lang="en-US" dirty="0"/>
          </a:p>
          <a:p>
            <a:r>
              <a:rPr lang="en-US" dirty="0"/>
              <a:t>These pointers between tables are super common. It is also super important that these relationships are carefully managed to prevent broken pointers in the database. In fact, it is so important that the database has a special mechanism for it.</a:t>
            </a:r>
          </a:p>
        </p:txBody>
      </p:sp>
      <p:sp>
        <p:nvSpPr>
          <p:cNvPr id="4" name="Slide Number Placeholder 3"/>
          <p:cNvSpPr>
            <a:spLocks noGrp="1"/>
          </p:cNvSpPr>
          <p:nvPr>
            <p:ph type="sldNum" sz="quarter" idx="10"/>
          </p:nvPr>
        </p:nvSpPr>
        <p:spPr/>
        <p:txBody>
          <a:bodyPr/>
          <a:lstStyle/>
          <a:p>
            <a:fld id="{1C96B062-DEDE-4399-8EE2-30F35F5C98D8}" type="slidenum">
              <a:rPr lang="en-US" smtClean="0"/>
              <a:t>6</a:t>
            </a:fld>
            <a:endParaRPr lang="en-US"/>
          </a:p>
        </p:txBody>
      </p:sp>
      <p:sp>
        <p:nvSpPr>
          <p:cNvPr id="5" name="Footer Placeholder 4">
            <a:extLst>
              <a:ext uri="{FF2B5EF4-FFF2-40B4-BE49-F238E27FC236}">
                <a16:creationId xmlns:a16="http://schemas.microsoft.com/office/drawing/2014/main" id="{915C8E0D-C409-4082-942A-99EF243EE531}"/>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C2BCACE7-C02B-499F-9C88-73C73CEA5975}"/>
              </a:ext>
            </a:extLst>
          </p:cNvPr>
          <p:cNvSpPr>
            <a:spLocks noGrp="1"/>
          </p:cNvSpPr>
          <p:nvPr>
            <p:ph type="hdr" sz="quarter" idx="12"/>
          </p:nvPr>
        </p:nvSpPr>
        <p:spPr/>
        <p:txBody>
          <a:bodyPr/>
          <a:lstStyle/>
          <a:p>
            <a:r>
              <a:rPr lang="en-US"/>
              <a:t>Day 2: Database Overview</a:t>
            </a:r>
          </a:p>
        </p:txBody>
      </p:sp>
    </p:spTree>
    <p:extLst>
      <p:ext uri="{BB962C8B-B14F-4D97-AF65-F5344CB8AC3E}">
        <p14:creationId xmlns:p14="http://schemas.microsoft.com/office/powerpoint/2010/main" val="3400963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“target” half of the pointer is called #1# the primary key.</a:t>
            </a:r>
          </a:p>
          <a:p>
            <a:endParaRPr lang="en-US" dirty="0"/>
          </a:p>
          <a:p>
            <a:r>
              <a:rPr lang="en-US" dirty="0"/>
              <a:t>In the AUTHOR the name is the primary key, which means it must be unique in the column … only one Ben allowed. Same with the “name” column in publisher.</a:t>
            </a:r>
          </a:p>
          <a:p>
            <a:endParaRPr lang="en-US" dirty="0"/>
          </a:p>
          <a:p>
            <a:r>
              <a:rPr lang="en-US" dirty="0"/>
              <a:t>The “reference” half of the pointer is called #2# the foreign key. Entries in the AUTHOR column of book may only contain values that are found in the NAME column of the AUTHOR table.</a:t>
            </a:r>
          </a:p>
          <a:p>
            <a:endParaRPr lang="en-US" dirty="0"/>
          </a:p>
          <a:p>
            <a:r>
              <a:rPr lang="en-US" dirty="0"/>
              <a:t>Make sense?</a:t>
            </a:r>
          </a:p>
        </p:txBody>
      </p:sp>
      <p:sp>
        <p:nvSpPr>
          <p:cNvPr id="4" name="Slide Number Placeholder 3"/>
          <p:cNvSpPr>
            <a:spLocks noGrp="1"/>
          </p:cNvSpPr>
          <p:nvPr>
            <p:ph type="sldNum" sz="quarter" idx="10"/>
          </p:nvPr>
        </p:nvSpPr>
        <p:spPr/>
        <p:txBody>
          <a:bodyPr/>
          <a:lstStyle/>
          <a:p>
            <a:fld id="{1C96B062-DEDE-4399-8EE2-30F35F5C98D8}" type="slidenum">
              <a:rPr lang="en-US" smtClean="0"/>
              <a:t>7</a:t>
            </a:fld>
            <a:endParaRPr lang="en-US"/>
          </a:p>
        </p:txBody>
      </p:sp>
      <p:sp>
        <p:nvSpPr>
          <p:cNvPr id="5" name="Footer Placeholder 4">
            <a:extLst>
              <a:ext uri="{FF2B5EF4-FFF2-40B4-BE49-F238E27FC236}">
                <a16:creationId xmlns:a16="http://schemas.microsoft.com/office/drawing/2014/main" id="{9561E130-3C6A-4C72-AFC0-85C8C7A90B88}"/>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3F9E3874-E149-4CC9-977C-1B9BD6029191}"/>
              </a:ext>
            </a:extLst>
          </p:cNvPr>
          <p:cNvSpPr>
            <a:spLocks noGrp="1"/>
          </p:cNvSpPr>
          <p:nvPr>
            <p:ph type="hdr" sz="quarter" idx="12"/>
          </p:nvPr>
        </p:nvSpPr>
        <p:spPr/>
        <p:txBody>
          <a:bodyPr/>
          <a:lstStyle/>
          <a:p>
            <a:r>
              <a:rPr lang="en-US"/>
              <a:t>Day 2: Database Overview</a:t>
            </a:r>
          </a:p>
        </p:txBody>
      </p:sp>
    </p:spTree>
    <p:extLst>
      <p:ext uri="{BB962C8B-B14F-4D97-AF65-F5344CB8AC3E}">
        <p14:creationId xmlns:p14="http://schemas.microsoft.com/office/powerpoint/2010/main" val="1558612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the database knows about these primary/foreign key relationships it can do all kinds of checking for us.</a:t>
            </a:r>
          </a:p>
          <a:p>
            <a:endParaRPr lang="en-US" dirty="0"/>
          </a:p>
          <a:p>
            <a:r>
              <a:rPr lang="en-US" dirty="0"/>
              <a:t>For instance #1# I try to create a new book in the table. But the database knows that the value for author must be a valid entry in the author table. There is no JOE.</a:t>
            </a:r>
          </a:p>
          <a:p>
            <a:endParaRPr lang="en-US" dirty="0"/>
          </a:p>
          <a:p>
            <a:r>
              <a:rPr lang="en-US" dirty="0"/>
              <a:t>#2# The database rejects the entry. Allowing it would create a broken pointer.</a:t>
            </a:r>
          </a:p>
          <a:p>
            <a:endParaRPr lang="en-US" dirty="0"/>
          </a:p>
          <a:p>
            <a:r>
              <a:rPr lang="en-US" dirty="0"/>
              <a:t>#3# What if I try to delete the “Ben” row from the AUTHOR table?</a:t>
            </a:r>
          </a:p>
          <a:p>
            <a:endParaRPr lang="en-US" dirty="0"/>
          </a:p>
          <a:p>
            <a:r>
              <a:rPr lang="en-US" dirty="0"/>
              <a:t>#4# The database knows that there are other tables with references to Ben. It rejects the delete. Allowing it would create one or more broken pointers.</a:t>
            </a:r>
          </a:p>
        </p:txBody>
      </p:sp>
      <p:sp>
        <p:nvSpPr>
          <p:cNvPr id="4" name="Slide Number Placeholder 3"/>
          <p:cNvSpPr>
            <a:spLocks noGrp="1"/>
          </p:cNvSpPr>
          <p:nvPr>
            <p:ph type="sldNum" sz="quarter" idx="10"/>
          </p:nvPr>
        </p:nvSpPr>
        <p:spPr/>
        <p:txBody>
          <a:bodyPr/>
          <a:lstStyle/>
          <a:p>
            <a:fld id="{1C96B062-DEDE-4399-8EE2-30F35F5C98D8}" type="slidenum">
              <a:rPr lang="en-US" smtClean="0"/>
              <a:t>8</a:t>
            </a:fld>
            <a:endParaRPr lang="en-US"/>
          </a:p>
        </p:txBody>
      </p:sp>
      <p:sp>
        <p:nvSpPr>
          <p:cNvPr id="5" name="Footer Placeholder 4">
            <a:extLst>
              <a:ext uri="{FF2B5EF4-FFF2-40B4-BE49-F238E27FC236}">
                <a16:creationId xmlns:a16="http://schemas.microsoft.com/office/drawing/2014/main" id="{D6A89C2B-AB42-462C-97E9-E0E91EC28D88}"/>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9A48505B-6BBE-4D35-B5A6-BE1CC41424C6}"/>
              </a:ext>
            </a:extLst>
          </p:cNvPr>
          <p:cNvSpPr>
            <a:spLocks noGrp="1"/>
          </p:cNvSpPr>
          <p:nvPr>
            <p:ph type="hdr" sz="quarter" idx="12"/>
          </p:nvPr>
        </p:nvSpPr>
        <p:spPr/>
        <p:txBody>
          <a:bodyPr/>
          <a:lstStyle/>
          <a:p>
            <a:r>
              <a:rPr lang="en-US"/>
              <a:t>Day 2: Database Overview</a:t>
            </a:r>
          </a:p>
        </p:txBody>
      </p:sp>
    </p:spTree>
    <p:extLst>
      <p:ext uri="{BB962C8B-B14F-4D97-AF65-F5344CB8AC3E}">
        <p14:creationId xmlns:p14="http://schemas.microsoft.com/office/powerpoint/2010/main" val="1657070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the time your program will be querying data from the database. The database always responds to your queries with a number of rows.</a:t>
            </a:r>
          </a:p>
          <a:p>
            <a:endParaRPr lang="en-US" dirty="0"/>
          </a:p>
          <a:p>
            <a:r>
              <a:rPr lang="en-US" dirty="0"/>
              <a:t>#1# For instance, you might send a query to the database to “GET ALL ROWS FROM BOOK”.</a:t>
            </a:r>
          </a:p>
          <a:p>
            <a:r>
              <a:rPr lang="en-US" dirty="0"/>
              <a:t>#2# The database responds with all five rows from the BOOK table.</a:t>
            </a:r>
          </a:p>
          <a:p>
            <a:endParaRPr lang="en-US" dirty="0"/>
          </a:p>
          <a:p>
            <a:r>
              <a:rPr lang="en-US" dirty="0"/>
              <a:t>You might not want all the rows. You might only want the rows where “Ben” is the author. You can tell the database to limit the results like this:</a:t>
            </a:r>
          </a:p>
          <a:p>
            <a:endParaRPr lang="en-US" dirty="0"/>
          </a:p>
          <a:p>
            <a:r>
              <a:rPr lang="en-US" dirty="0"/>
              <a:t>#3# This is the actual SQL command you send to the database. SELECT (that’s the query command) followed by the names of the columns you want returned. Here STAR means you want all the columns. FROM BOOK … this is where to get the rows. If you stopped there you would get ALL rows, but here we say “WHERE AUTHOR EQUALS BEN”.</a:t>
            </a:r>
          </a:p>
          <a:p>
            <a:endParaRPr lang="en-US" dirty="0"/>
          </a:p>
          <a:p>
            <a:r>
              <a:rPr lang="en-US" dirty="0"/>
              <a:t>#4# The database returns the three rows where author is Ben. And we asked for all columns.</a:t>
            </a:r>
          </a:p>
          <a:p>
            <a:endParaRPr lang="en-US" dirty="0"/>
          </a:p>
          <a:p>
            <a:r>
              <a:rPr lang="en-US" dirty="0"/>
              <a:t>#5# Here we select rows from BOOK where Author is Ben. But we are only interested in ISBN and Name. And we “and” in another criteria … where the price is greater than 10 dollars.</a:t>
            </a:r>
          </a:p>
          <a:p>
            <a:endParaRPr lang="en-US" dirty="0"/>
          </a:p>
          <a:p>
            <a:r>
              <a:rPr lang="en-US" dirty="0"/>
              <a:t>#6# The database performs the query and sends back the two matching rows … and only the two columns we asked for.</a:t>
            </a:r>
          </a:p>
          <a:p>
            <a:endParaRPr lang="en-US" dirty="0"/>
          </a:p>
          <a:p>
            <a:r>
              <a:rPr lang="en-US" dirty="0"/>
              <a:t>You are probably asking yourself as I did at this point in learning DBs: “why not just get ALL the data back … all rows and all columns … and sort through the data in your program?”</a:t>
            </a:r>
          </a:p>
          <a:p>
            <a:endParaRPr lang="en-US" dirty="0"/>
          </a:p>
          <a:p>
            <a:r>
              <a:rPr lang="en-US" dirty="0"/>
              <a:t>You certainly can. But databases are very good at making these queries. They have been optimized tremendously over the years. The DB is likely running on a huge, fancy machine with lots of RAM and CPU power. And the larger your result set the longer it takes to move from the DB to your program. Let the DB do as much processing as it can, but there will instances where your program is smarter.</a:t>
            </a:r>
          </a:p>
          <a:p>
            <a:endParaRPr lang="en-US" dirty="0"/>
          </a:p>
          <a:p>
            <a:r>
              <a:rPr lang="en-US" dirty="0"/>
              <a:t>Say you only want the books whose names have the same vowels as in the author’s name. You are probably on your own there. But for MOST COMMON needs, the database can do the search more quickly and efficiently than your program. Though it may take some SQL learning on your part.</a:t>
            </a:r>
          </a:p>
        </p:txBody>
      </p:sp>
      <p:sp>
        <p:nvSpPr>
          <p:cNvPr id="4" name="Slide Number Placeholder 3"/>
          <p:cNvSpPr>
            <a:spLocks noGrp="1"/>
          </p:cNvSpPr>
          <p:nvPr>
            <p:ph type="sldNum" sz="quarter" idx="10"/>
          </p:nvPr>
        </p:nvSpPr>
        <p:spPr/>
        <p:txBody>
          <a:bodyPr/>
          <a:lstStyle/>
          <a:p>
            <a:fld id="{1C96B062-DEDE-4399-8EE2-30F35F5C98D8}" type="slidenum">
              <a:rPr lang="en-US" smtClean="0"/>
              <a:t>9</a:t>
            </a:fld>
            <a:endParaRPr lang="en-US"/>
          </a:p>
        </p:txBody>
      </p:sp>
      <p:sp>
        <p:nvSpPr>
          <p:cNvPr id="5" name="Footer Placeholder 4">
            <a:extLst>
              <a:ext uri="{FF2B5EF4-FFF2-40B4-BE49-F238E27FC236}">
                <a16:creationId xmlns:a16="http://schemas.microsoft.com/office/drawing/2014/main" id="{E394005B-1497-4191-803D-C097FBEB8BA5}"/>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2A64DCCF-8D32-4341-8E54-76B36FF26DC6}"/>
              </a:ext>
            </a:extLst>
          </p:cNvPr>
          <p:cNvSpPr>
            <a:spLocks noGrp="1"/>
          </p:cNvSpPr>
          <p:nvPr>
            <p:ph type="hdr" sz="quarter" idx="12"/>
          </p:nvPr>
        </p:nvSpPr>
        <p:spPr/>
        <p:txBody>
          <a:bodyPr/>
          <a:lstStyle/>
          <a:p>
            <a:r>
              <a:rPr lang="en-US"/>
              <a:t>Day 2: Database Overview</a:t>
            </a:r>
          </a:p>
        </p:txBody>
      </p:sp>
    </p:spTree>
    <p:extLst>
      <p:ext uri="{BB962C8B-B14F-4D97-AF65-F5344CB8AC3E}">
        <p14:creationId xmlns:p14="http://schemas.microsoft.com/office/powerpoint/2010/main" val="548076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988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81000" y="1123950"/>
            <a:ext cx="4114800" cy="3733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B9EA2576-3992-4A7D-AC41-AC0E2BE3E45F}" type="slidenum">
              <a:rPr lang="en-US" smtClean="0"/>
              <a:t>‹#›</a:t>
            </a:fld>
            <a:endParaRPr lang="en-US"/>
          </a:p>
        </p:txBody>
      </p:sp>
    </p:spTree>
    <p:extLst>
      <p:ext uri="{BB962C8B-B14F-4D97-AF65-F5344CB8AC3E}">
        <p14:creationId xmlns:p14="http://schemas.microsoft.com/office/powerpoint/2010/main" val="141750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341476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6890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51555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813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5358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microsoft.com/office/2007/relationships/hdphoto" Target="../media/hdphoto2.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BEBA8EAE-BF5A-486C-A8C5-ECC9F3942E4B}">
                <a14:imgProps xmlns:a14="http://schemas.microsoft.com/office/drawing/2010/main">
                  <a14:imgLayer r:embed="rId4">
                    <a14:imgEffect>
                      <a14:brightnessContrast bright="19000"/>
                    </a14:imgEffect>
                  </a14:imgLayer>
                </a14:imgProps>
              </a:ext>
            </a:extLst>
          </a:blip>
          <a:srcRect/>
          <a:stretch>
            <a:fillRect l="-10000" t="-3000" r="-10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6375"/>
            <a:ext cx="85344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1200150"/>
            <a:ext cx="8534400" cy="2895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304800" y="3714750"/>
            <a:ext cx="3505200" cy="381000"/>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Palatino Linotype" panose="02040502050505030304" pitchFamily="18" charset="0"/>
              </a:rPr>
              <a:t>Advanced</a:t>
            </a:r>
            <a:r>
              <a:rPr lang="en-US" baseline="0" dirty="0">
                <a:solidFill>
                  <a:schemeClr val="bg1"/>
                </a:solidFill>
                <a:effectLst>
                  <a:outerShdw blurRad="38100" dist="38100" dir="2700000" algn="tl">
                    <a:srgbClr val="000000">
                      <a:alpha val="43137"/>
                    </a:srgbClr>
                  </a:outerShdw>
                </a:effectLst>
                <a:latin typeface="Palatino Linotype" panose="02040502050505030304" pitchFamily="18" charset="0"/>
              </a:rPr>
              <a:t> Python Programming</a:t>
            </a:r>
            <a:endParaRPr lang="en-US" dirty="0">
              <a:solidFill>
                <a:schemeClr val="bg1"/>
              </a:solidFill>
              <a:effectLst>
                <a:outerShdw blurRad="38100" dist="38100" dir="2700000" algn="tl">
                  <a:srgbClr val="000000">
                    <a:alpha val="43137"/>
                  </a:srgbClr>
                </a:outerShdw>
              </a:effectLst>
              <a:latin typeface="Palatino Linotype" panose="02040502050505030304" pitchFamily="18" charset="0"/>
            </a:endParaRPr>
          </a:p>
        </p:txBody>
      </p:sp>
    </p:spTree>
    <p:extLst>
      <p:ext uri="{BB962C8B-B14F-4D97-AF65-F5344CB8AC3E}">
        <p14:creationId xmlns:p14="http://schemas.microsoft.com/office/powerpoint/2010/main" val="2711576962"/>
      </p:ext>
    </p:extLst>
  </p:cSld>
  <p:clrMap bg1="lt1" tx1="dk1" bg2="lt2" tx2="dk2" accent1="accent1" accent2="accent2" accent3="accent3" accent4="accent4" accent5="accent5" accent6="accent6" hlink="hlink" folHlink="folHlink"/>
  <p:sldLayoutIdLst>
    <p:sldLayoutId id="2147483658" r:id="rId1"/>
  </p:sldLayoutIdLst>
  <p:hf hdr="0" ftr="0" dt="0"/>
  <p:txStyles>
    <p:titleStyle>
      <a:lvl1pPr algn="l" defTabSz="914400" rtl="0" eaLnBrk="1" latinLnBrk="0" hangingPunct="1">
        <a:spcBef>
          <a:spcPct val="0"/>
        </a:spcBef>
        <a:buNone/>
        <a:defRPr sz="4800" kern="1200">
          <a:solidFill>
            <a:schemeClr val="bg1">
              <a:lumMod val="9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l="-34000" t="-45000" r="-40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8775"/>
            <a:ext cx="8229600" cy="688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047750"/>
            <a:ext cx="8610600" cy="381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0" y="4552950"/>
            <a:ext cx="609600" cy="274637"/>
          </a:xfrm>
          <a:prstGeom prst="rect">
            <a:avLst/>
          </a:prstGeom>
        </p:spPr>
        <p:txBody>
          <a:bodyPr vert="horz" lIns="91440" tIns="45720" rIns="91440" bIns="45720" rtlCol="0" anchor="ctr"/>
          <a:lstStyle>
            <a:lvl1pPr algn="r">
              <a:defRPr sz="1200">
                <a:solidFill>
                  <a:srgbClr val="80000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1462609968"/>
      </p:ext>
    </p:extLst>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l" defTabSz="914400" rtl="0" eaLnBrk="1" latinLnBrk="0" hangingPunct="1">
        <a:spcBef>
          <a:spcPct val="0"/>
        </a:spcBef>
        <a:buNone/>
        <a:defRPr sz="3600" kern="1200">
          <a:solidFill>
            <a:srgbClr val="700000"/>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2000" t="-3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57151"/>
            <a:ext cx="89916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6200" y="666750"/>
            <a:ext cx="8991600"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05350"/>
            <a:ext cx="609600" cy="274637"/>
          </a:xfrm>
          <a:prstGeom prst="rect">
            <a:avLst/>
          </a:prstGeom>
        </p:spPr>
        <p:txBody>
          <a:bodyPr vert="horz" lIns="91440" tIns="45720" rIns="91440" bIns="45720" rtlCol="0" anchor="ctr"/>
          <a:lstStyle>
            <a:lvl1pPr algn="r">
              <a:defRPr sz="1200">
                <a:solidFill>
                  <a:schemeClr val="tx2">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879766954"/>
      </p:ext>
    </p:extLst>
  </p:cSld>
  <p:clrMap bg1="lt1" tx1="dk1" bg2="lt2" tx2="dk2" accent1="accent1" accent2="accent2" accent3="accent3" accent4="accent4" accent5="accent5" accent6="accent6" hlink="hlink" folHlink="folHlink"/>
  <p:sldLayoutIdLst>
    <p:sldLayoutId id="2147483662" r:id="rId1"/>
  </p:sldLayoutIdLst>
  <p:hf hdr="0" ftr="0" dt="0"/>
  <p:txStyles>
    <p:title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36000" t="-20000" r="-30000" b="-4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99" y="361950"/>
            <a:ext cx="8534401"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971550"/>
            <a:ext cx="8534400" cy="3124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3400" y="37909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777616333"/>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2000" t="-6000" r="-14000" b="-1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78631" y="702468"/>
            <a:ext cx="8382000" cy="43076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21603678"/>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9000" t="-8000" r="-16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742950"/>
            <a:ext cx="8708231" cy="4267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772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567810220"/>
      </p:ext>
    </p:extLst>
  </p:cSld>
  <p:clrMap bg1="lt1" tx1="dk1" bg2="lt2" tx2="dk2" accent1="accent1" accent2="accent2" accent3="accent3" accent4="accent4" accent5="accent5" accent6="accent6" hlink="hlink" folHlink="folHlink"/>
  <p:sldLayoutIdLst>
    <p:sldLayoutId id="2147483668"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3000" t="-19000" r="-11000" b="-2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9550"/>
            <a:ext cx="83820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1" y="819150"/>
            <a:ext cx="6858000" cy="358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815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47892777"/>
      </p:ext>
    </p:extLst>
  </p:cSld>
  <p:clrMap bg1="lt1" tx1="dk1" bg2="lt2" tx2="dk2" accent1="accent1" accent2="accent2" accent3="accent3" accent4="accent4" accent5="accent5" accent6="accent6" hlink="hlink" folHlink="folHlink"/>
  <p:sldLayoutIdLst>
    <p:sldLayoutId id="2147483670"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tackoverflow.com/questions/17959663/why-is-node-js-single-threaded"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en.wikipedia.org/wiki/Relational_database"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Relational Databases</a:t>
            </a:r>
          </a:p>
        </p:txBody>
      </p:sp>
      <p:sp>
        <p:nvSpPr>
          <p:cNvPr id="3" name="Content Placeholder 2"/>
          <p:cNvSpPr>
            <a:spLocks noGrp="1"/>
          </p:cNvSpPr>
          <p:nvPr>
            <p:ph idx="1"/>
          </p:nvPr>
        </p:nvSpPr>
        <p:spPr>
          <a:xfrm>
            <a:off x="304800" y="1200151"/>
            <a:ext cx="3962400" cy="2514599"/>
          </a:xfrm>
        </p:spPr>
        <p:txBody>
          <a:bodyPr>
            <a:normAutofit/>
          </a:bodyPr>
          <a:lstStyle/>
          <a:p>
            <a:pPr>
              <a:buFont typeface="Arial" charset="0"/>
              <a:buChar char="•"/>
            </a:pPr>
            <a:r>
              <a:rPr lang="en-US" dirty="0"/>
              <a:t>Tables</a:t>
            </a:r>
          </a:p>
          <a:p>
            <a:pPr>
              <a:buFont typeface="Arial" charset="0"/>
              <a:buChar char="•"/>
            </a:pPr>
            <a:r>
              <a:rPr lang="en-US" dirty="0"/>
              <a:t>Constraints</a:t>
            </a:r>
          </a:p>
          <a:p>
            <a:pPr>
              <a:buFont typeface="Arial" charset="0"/>
              <a:buChar char="•"/>
            </a:pPr>
            <a:r>
              <a:rPr lang="en-US" dirty="0"/>
              <a:t>Relationships</a:t>
            </a:r>
          </a:p>
          <a:p>
            <a:pPr lvl="1">
              <a:buFont typeface="Arial" charset="0"/>
              <a:buChar char="•"/>
            </a:pPr>
            <a:r>
              <a:rPr lang="en-US" dirty="0"/>
              <a:t>Select</a:t>
            </a:r>
          </a:p>
          <a:p>
            <a:pPr lvl="1">
              <a:buFont typeface="Arial" charset="0"/>
              <a:buChar char="•"/>
            </a:pPr>
            <a:r>
              <a:rPr lang="en-US" dirty="0"/>
              <a:t>Join</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1194798"/>
            <a:ext cx="4188928" cy="2784136"/>
          </a:xfrm>
          <a:prstGeom prst="rect">
            <a:avLst/>
          </a:prstGeom>
        </p:spPr>
      </p:pic>
    </p:spTree>
    <p:extLst>
      <p:ext uri="{BB962C8B-B14F-4D97-AF65-F5344CB8AC3E}">
        <p14:creationId xmlns:p14="http://schemas.microsoft.com/office/powerpoint/2010/main" val="3241329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8991600" cy="609600"/>
          </a:xfrm>
        </p:spPr>
        <p:txBody>
          <a:bodyPr/>
          <a:lstStyle/>
          <a:p>
            <a:r>
              <a:rPr lang="en-US" dirty="0"/>
              <a:t>Select, Where, Order By</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10</a:t>
            </a:fld>
            <a:endParaRPr lang="en-US"/>
          </a:p>
        </p:txBody>
      </p:sp>
      <p:sp>
        <p:nvSpPr>
          <p:cNvPr id="3" name="TextBox 2"/>
          <p:cNvSpPr txBox="1"/>
          <p:nvPr/>
        </p:nvSpPr>
        <p:spPr>
          <a:xfrm>
            <a:off x="283370" y="1097280"/>
            <a:ext cx="685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ISBN</a:t>
            </a:r>
          </a:p>
        </p:txBody>
      </p:sp>
      <p:sp>
        <p:nvSpPr>
          <p:cNvPr id="8" name="TextBox 7"/>
          <p:cNvSpPr txBox="1"/>
          <p:nvPr/>
        </p:nvSpPr>
        <p:spPr>
          <a:xfrm>
            <a:off x="969170" y="1097280"/>
            <a:ext cx="9144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10" name="TextBox 9"/>
          <p:cNvSpPr txBox="1"/>
          <p:nvPr/>
        </p:nvSpPr>
        <p:spPr>
          <a:xfrm>
            <a:off x="1883570" y="1097280"/>
            <a:ext cx="685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Price</a:t>
            </a:r>
          </a:p>
        </p:txBody>
      </p:sp>
      <p:sp>
        <p:nvSpPr>
          <p:cNvPr id="11" name="TextBox 10"/>
          <p:cNvSpPr txBox="1"/>
          <p:nvPr/>
        </p:nvSpPr>
        <p:spPr>
          <a:xfrm>
            <a:off x="2569370" y="1097280"/>
            <a:ext cx="1066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Publisher</a:t>
            </a:r>
          </a:p>
        </p:txBody>
      </p:sp>
      <p:sp>
        <p:nvSpPr>
          <p:cNvPr id="12" name="TextBox 11"/>
          <p:cNvSpPr txBox="1"/>
          <p:nvPr/>
        </p:nvSpPr>
        <p:spPr>
          <a:xfrm>
            <a:off x="283370" y="137160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13" name="TextBox 12"/>
          <p:cNvSpPr txBox="1"/>
          <p:nvPr/>
        </p:nvSpPr>
        <p:spPr>
          <a:xfrm>
            <a:off x="969170" y="137160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C++</a:t>
            </a:r>
          </a:p>
        </p:txBody>
      </p:sp>
      <p:sp>
        <p:nvSpPr>
          <p:cNvPr id="14" name="TextBox 13"/>
          <p:cNvSpPr txBox="1"/>
          <p:nvPr/>
        </p:nvSpPr>
        <p:spPr>
          <a:xfrm>
            <a:off x="1883570" y="137160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9.95</a:t>
            </a:r>
          </a:p>
        </p:txBody>
      </p:sp>
      <p:sp>
        <p:nvSpPr>
          <p:cNvPr id="15" name="TextBox 14"/>
          <p:cNvSpPr txBox="1"/>
          <p:nvPr/>
        </p:nvSpPr>
        <p:spPr>
          <a:xfrm>
            <a:off x="2569370" y="137160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16" name="TextBox 15"/>
          <p:cNvSpPr txBox="1"/>
          <p:nvPr/>
        </p:nvSpPr>
        <p:spPr>
          <a:xfrm>
            <a:off x="283370" y="164592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17" name="TextBox 16"/>
          <p:cNvSpPr txBox="1"/>
          <p:nvPr/>
        </p:nvSpPr>
        <p:spPr>
          <a:xfrm>
            <a:off x="969170" y="164592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Java</a:t>
            </a:r>
          </a:p>
        </p:txBody>
      </p:sp>
      <p:sp>
        <p:nvSpPr>
          <p:cNvPr id="18" name="TextBox 17"/>
          <p:cNvSpPr txBox="1"/>
          <p:nvPr/>
        </p:nvSpPr>
        <p:spPr>
          <a:xfrm>
            <a:off x="1883570" y="164592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50.00</a:t>
            </a:r>
          </a:p>
        </p:txBody>
      </p:sp>
      <p:sp>
        <p:nvSpPr>
          <p:cNvPr id="19" name="TextBox 18"/>
          <p:cNvSpPr txBox="1"/>
          <p:nvPr/>
        </p:nvSpPr>
        <p:spPr>
          <a:xfrm>
            <a:off x="2569370" y="164592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20" name="TextBox 19"/>
          <p:cNvSpPr txBox="1"/>
          <p:nvPr/>
        </p:nvSpPr>
        <p:spPr>
          <a:xfrm>
            <a:off x="283370" y="192024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9981</a:t>
            </a:r>
          </a:p>
        </p:txBody>
      </p:sp>
      <p:sp>
        <p:nvSpPr>
          <p:cNvPr id="21" name="TextBox 20"/>
          <p:cNvSpPr txBox="1"/>
          <p:nvPr/>
        </p:nvSpPr>
        <p:spPr>
          <a:xfrm>
            <a:off x="969170" y="192024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Using Perl</a:t>
            </a:r>
          </a:p>
        </p:txBody>
      </p:sp>
      <p:sp>
        <p:nvSpPr>
          <p:cNvPr id="22" name="TextBox 21"/>
          <p:cNvSpPr txBox="1"/>
          <p:nvPr/>
        </p:nvSpPr>
        <p:spPr>
          <a:xfrm>
            <a:off x="1883570" y="192024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2.46</a:t>
            </a:r>
          </a:p>
        </p:txBody>
      </p:sp>
      <p:sp>
        <p:nvSpPr>
          <p:cNvPr id="23" name="TextBox 22"/>
          <p:cNvSpPr txBox="1"/>
          <p:nvPr/>
        </p:nvSpPr>
        <p:spPr>
          <a:xfrm>
            <a:off x="2569370" y="192024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24" name="TextBox 23"/>
          <p:cNvSpPr txBox="1"/>
          <p:nvPr/>
        </p:nvSpPr>
        <p:spPr>
          <a:xfrm>
            <a:off x="283370" y="219456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1055</a:t>
            </a:r>
          </a:p>
        </p:txBody>
      </p:sp>
      <p:sp>
        <p:nvSpPr>
          <p:cNvPr id="25" name="TextBox 24"/>
          <p:cNvSpPr txBox="1"/>
          <p:nvPr/>
        </p:nvSpPr>
        <p:spPr>
          <a:xfrm>
            <a:off x="969170" y="219456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JavaScript</a:t>
            </a:r>
          </a:p>
        </p:txBody>
      </p:sp>
      <p:sp>
        <p:nvSpPr>
          <p:cNvPr id="26" name="TextBox 25"/>
          <p:cNvSpPr txBox="1"/>
          <p:nvPr/>
        </p:nvSpPr>
        <p:spPr>
          <a:xfrm>
            <a:off x="1883570" y="219456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10.00</a:t>
            </a:r>
          </a:p>
        </p:txBody>
      </p:sp>
      <p:sp>
        <p:nvSpPr>
          <p:cNvPr id="27" name="TextBox 26"/>
          <p:cNvSpPr txBox="1"/>
          <p:nvPr/>
        </p:nvSpPr>
        <p:spPr>
          <a:xfrm>
            <a:off x="2569370" y="219456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7" name="TextBox 6"/>
          <p:cNvSpPr txBox="1"/>
          <p:nvPr/>
        </p:nvSpPr>
        <p:spPr>
          <a:xfrm>
            <a:off x="162112" y="657226"/>
            <a:ext cx="1447800" cy="369332"/>
          </a:xfrm>
          <a:prstGeom prst="rect">
            <a:avLst/>
          </a:prstGeom>
          <a:noFill/>
        </p:spPr>
        <p:txBody>
          <a:bodyPr wrap="square" rtlCol="0">
            <a:spAutoFit/>
          </a:bodyPr>
          <a:lstStyle/>
          <a:p>
            <a:r>
              <a:rPr lang="en-US" b="1" dirty="0"/>
              <a:t>BOOK</a:t>
            </a:r>
          </a:p>
        </p:txBody>
      </p:sp>
      <p:sp>
        <p:nvSpPr>
          <p:cNvPr id="46" name="TextBox 45"/>
          <p:cNvSpPr txBox="1"/>
          <p:nvPr/>
        </p:nvSpPr>
        <p:spPr>
          <a:xfrm>
            <a:off x="283370" y="246888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5679</a:t>
            </a:r>
          </a:p>
        </p:txBody>
      </p:sp>
      <p:sp>
        <p:nvSpPr>
          <p:cNvPr id="47" name="TextBox 46"/>
          <p:cNvSpPr txBox="1"/>
          <p:nvPr/>
        </p:nvSpPr>
        <p:spPr>
          <a:xfrm>
            <a:off x="969170" y="246888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COBOL</a:t>
            </a:r>
          </a:p>
        </p:txBody>
      </p:sp>
      <p:sp>
        <p:nvSpPr>
          <p:cNvPr id="48" name="TextBox 47"/>
          <p:cNvSpPr txBox="1"/>
          <p:nvPr/>
        </p:nvSpPr>
        <p:spPr>
          <a:xfrm>
            <a:off x="1883570" y="246888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50.00</a:t>
            </a:r>
          </a:p>
        </p:txBody>
      </p:sp>
      <p:sp>
        <p:nvSpPr>
          <p:cNvPr id="49" name="TextBox 48"/>
          <p:cNvSpPr txBox="1"/>
          <p:nvPr/>
        </p:nvSpPr>
        <p:spPr>
          <a:xfrm>
            <a:off x="2569370" y="246888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 </a:t>
            </a:r>
          </a:p>
        </p:txBody>
      </p:sp>
      <p:sp>
        <p:nvSpPr>
          <p:cNvPr id="85" name="TextBox 84"/>
          <p:cNvSpPr txBox="1"/>
          <p:nvPr/>
        </p:nvSpPr>
        <p:spPr>
          <a:xfrm>
            <a:off x="3633286" y="1097280"/>
            <a:ext cx="109315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Author</a:t>
            </a:r>
          </a:p>
        </p:txBody>
      </p:sp>
      <p:sp>
        <p:nvSpPr>
          <p:cNvPr id="104" name="TextBox 103"/>
          <p:cNvSpPr txBox="1"/>
          <p:nvPr/>
        </p:nvSpPr>
        <p:spPr>
          <a:xfrm>
            <a:off x="3634715" y="137160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07" name="TextBox 106"/>
          <p:cNvSpPr txBox="1"/>
          <p:nvPr/>
        </p:nvSpPr>
        <p:spPr>
          <a:xfrm>
            <a:off x="3634708" y="164592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10" name="TextBox 109"/>
          <p:cNvSpPr txBox="1"/>
          <p:nvPr/>
        </p:nvSpPr>
        <p:spPr>
          <a:xfrm>
            <a:off x="3634709" y="246888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13" name="TextBox 112"/>
          <p:cNvSpPr txBox="1"/>
          <p:nvPr/>
        </p:nvSpPr>
        <p:spPr>
          <a:xfrm>
            <a:off x="3633284" y="219456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116" name="TextBox 115"/>
          <p:cNvSpPr txBox="1"/>
          <p:nvPr/>
        </p:nvSpPr>
        <p:spPr>
          <a:xfrm>
            <a:off x="3633284" y="192024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67" name="TextBox 66"/>
          <p:cNvSpPr txBox="1"/>
          <p:nvPr/>
        </p:nvSpPr>
        <p:spPr>
          <a:xfrm>
            <a:off x="374772" y="3075225"/>
            <a:ext cx="4197228" cy="1782525"/>
          </a:xfrm>
          <a:prstGeom prst="rect">
            <a:avLst/>
          </a:prstGeom>
          <a:solidFill>
            <a:schemeClr val="bg1"/>
          </a:solidFill>
          <a:ln>
            <a:solidFill>
              <a:schemeClr val="tx1"/>
            </a:solidFill>
          </a:ln>
        </p:spPr>
        <p:txBody>
          <a:bodyPr wrap="square" rtlCol="0">
            <a:noAutofit/>
          </a:bodyPr>
          <a:lstStyle/>
          <a:p>
            <a:r>
              <a:rPr lang="en-US" sz="1200" dirty="0">
                <a:latin typeface="Consolas" panose="020B0609020204030204" pitchFamily="49" charset="0"/>
              </a:rPr>
              <a:t>&gt; Select * from BOOK where Author = 'Ben' order by Price </a:t>
            </a:r>
            <a:r>
              <a:rPr lang="en-US" sz="1200" dirty="0" err="1">
                <a:latin typeface="Consolas" panose="020B0609020204030204" pitchFamily="49" charset="0"/>
              </a:rPr>
              <a:t>desc</a:t>
            </a:r>
            <a:endParaRPr lang="en-US" sz="1200" dirty="0">
              <a:latin typeface="Consolas" panose="020B0609020204030204" pitchFamily="49" charset="0"/>
            </a:endParaRPr>
          </a:p>
          <a:p>
            <a:endParaRPr lang="en-US" sz="1200" dirty="0">
              <a:latin typeface="Consolas" panose="020B0609020204030204" pitchFamily="49" charset="0"/>
            </a:endParaRPr>
          </a:p>
          <a:p>
            <a:r>
              <a:rPr lang="en-US" sz="1200" dirty="0">
                <a:latin typeface="Consolas" panose="020B0609020204030204" pitchFamily="49" charset="0"/>
              </a:rPr>
              <a:t>Here are 3 rows.</a:t>
            </a:r>
          </a:p>
          <a:p>
            <a:endParaRPr lang="en-US" sz="1200" dirty="0">
              <a:latin typeface="Consolas" panose="020B0609020204030204" pitchFamily="49" charset="0"/>
            </a:endParaRPr>
          </a:p>
        </p:txBody>
      </p:sp>
      <p:cxnSp>
        <p:nvCxnSpPr>
          <p:cNvPr id="84" name="Straight Arrow Connector 83"/>
          <p:cNvCxnSpPr/>
          <p:nvPr/>
        </p:nvCxnSpPr>
        <p:spPr>
          <a:xfrm flipV="1">
            <a:off x="1890968" y="3075225"/>
            <a:ext cx="3824032" cy="719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5790347" y="2627162"/>
            <a:ext cx="2972653" cy="810337"/>
            <a:chOff x="3991569" y="1679594"/>
            <a:chExt cx="4771431" cy="1169093"/>
          </a:xfrm>
        </p:grpSpPr>
        <p:pic>
          <p:nvPicPr>
            <p:cNvPr id="30" name="Picture 29"/>
            <p:cNvPicPr>
              <a:picLocks noChangeAspect="1"/>
            </p:cNvPicPr>
            <p:nvPr/>
          </p:nvPicPr>
          <p:blipFill>
            <a:blip r:embed="rId3"/>
            <a:stretch>
              <a:fillRect/>
            </a:stretch>
          </p:blipFill>
          <p:spPr>
            <a:xfrm>
              <a:off x="3991571" y="1679594"/>
              <a:ext cx="4771429" cy="304762"/>
            </a:xfrm>
            <a:prstGeom prst="rect">
              <a:avLst/>
            </a:prstGeom>
          </p:spPr>
        </p:pic>
        <p:pic>
          <p:nvPicPr>
            <p:cNvPr id="31" name="Picture 30"/>
            <p:cNvPicPr>
              <a:picLocks noChangeAspect="1"/>
            </p:cNvPicPr>
            <p:nvPr/>
          </p:nvPicPr>
          <p:blipFill>
            <a:blip r:embed="rId4"/>
            <a:stretch>
              <a:fillRect/>
            </a:stretch>
          </p:blipFill>
          <p:spPr>
            <a:xfrm>
              <a:off x="3991569" y="2562973"/>
              <a:ext cx="4771429" cy="285714"/>
            </a:xfrm>
            <a:prstGeom prst="rect">
              <a:avLst/>
            </a:prstGeom>
          </p:spPr>
        </p:pic>
        <p:pic>
          <p:nvPicPr>
            <p:cNvPr id="32" name="Picture 31"/>
            <p:cNvPicPr>
              <a:picLocks noChangeAspect="1"/>
            </p:cNvPicPr>
            <p:nvPr/>
          </p:nvPicPr>
          <p:blipFill>
            <a:blip r:embed="rId5"/>
            <a:stretch>
              <a:fillRect/>
            </a:stretch>
          </p:blipFill>
          <p:spPr>
            <a:xfrm>
              <a:off x="3991570" y="1985551"/>
              <a:ext cx="4771429" cy="285714"/>
            </a:xfrm>
            <a:prstGeom prst="rect">
              <a:avLst/>
            </a:prstGeom>
          </p:spPr>
        </p:pic>
        <p:pic>
          <p:nvPicPr>
            <p:cNvPr id="34" name="Picture 33"/>
            <p:cNvPicPr>
              <a:picLocks noChangeAspect="1"/>
            </p:cNvPicPr>
            <p:nvPr/>
          </p:nvPicPr>
          <p:blipFill>
            <a:blip r:embed="rId6"/>
            <a:stretch>
              <a:fillRect/>
            </a:stretch>
          </p:blipFill>
          <p:spPr>
            <a:xfrm>
              <a:off x="3991569" y="2269193"/>
              <a:ext cx="4771429" cy="304762"/>
            </a:xfrm>
            <a:prstGeom prst="rect">
              <a:avLst/>
            </a:prstGeom>
          </p:spPr>
        </p:pic>
      </p:grpSp>
    </p:spTree>
    <p:extLst>
      <p:ext uri="{BB962C8B-B14F-4D97-AF65-F5344CB8AC3E}">
        <p14:creationId xmlns:p14="http://schemas.microsoft.com/office/powerpoint/2010/main" val="1255988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xEl>
                                              <p:pRg st="0" end="0"/>
                                            </p:txEl>
                                          </p:spTgt>
                                        </p:tgtEl>
                                        <p:attrNameLst>
                                          <p:attrName>style.visibility</p:attrName>
                                        </p:attrNameLst>
                                      </p:cBhvr>
                                      <p:to>
                                        <p:strVal val="visible"/>
                                      </p:to>
                                    </p:set>
                                    <p:animEffect transition="in" filter="fade">
                                      <p:cBhvr>
                                        <p:cTn id="7" dur="500"/>
                                        <p:tgtEl>
                                          <p:spTgt spid="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7">
                                            <p:txEl>
                                              <p:pRg st="2" end="2"/>
                                            </p:txEl>
                                          </p:spTgt>
                                        </p:tgtEl>
                                        <p:attrNameLst>
                                          <p:attrName>style.visibility</p:attrName>
                                        </p:attrNameLst>
                                      </p:cBhvr>
                                      <p:to>
                                        <p:strVal val="visible"/>
                                      </p:to>
                                    </p:set>
                                    <p:animEffect transition="in" filter="fade">
                                      <p:cBhvr>
                                        <p:cTn id="12" dur="500"/>
                                        <p:tgtEl>
                                          <p:spTgt spid="67">
                                            <p:txEl>
                                              <p:pRg st="2" end="2"/>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84"/>
                                        </p:tgtEl>
                                        <p:attrNameLst>
                                          <p:attrName>style.visibility</p:attrName>
                                        </p:attrNameLst>
                                      </p:cBhvr>
                                      <p:to>
                                        <p:strVal val="visible"/>
                                      </p:to>
                                    </p:set>
                                    <p:animEffect transition="in" filter="wipe(left)">
                                      <p:cBhvr>
                                        <p:cTn id="16" dur="500"/>
                                        <p:tgtEl>
                                          <p:spTgt spid="84"/>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8991600" cy="609600"/>
          </a:xfrm>
        </p:spPr>
        <p:txBody>
          <a:bodyPr/>
          <a:lstStyle/>
          <a:p>
            <a:r>
              <a:rPr lang="en-US" dirty="0"/>
              <a:t>Joins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11</a:t>
            </a:fld>
            <a:endParaRPr lang="en-US"/>
          </a:p>
        </p:txBody>
      </p:sp>
      <p:sp>
        <p:nvSpPr>
          <p:cNvPr id="3" name="TextBox 2"/>
          <p:cNvSpPr txBox="1"/>
          <p:nvPr/>
        </p:nvSpPr>
        <p:spPr>
          <a:xfrm>
            <a:off x="355852" y="731520"/>
            <a:ext cx="685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ISBN</a:t>
            </a:r>
          </a:p>
        </p:txBody>
      </p:sp>
      <p:sp>
        <p:nvSpPr>
          <p:cNvPr id="8" name="TextBox 7"/>
          <p:cNvSpPr txBox="1"/>
          <p:nvPr/>
        </p:nvSpPr>
        <p:spPr>
          <a:xfrm>
            <a:off x="1041652" y="731520"/>
            <a:ext cx="9144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10" name="TextBox 9"/>
          <p:cNvSpPr txBox="1"/>
          <p:nvPr/>
        </p:nvSpPr>
        <p:spPr>
          <a:xfrm>
            <a:off x="1956052" y="731520"/>
            <a:ext cx="685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Price</a:t>
            </a:r>
          </a:p>
        </p:txBody>
      </p:sp>
      <p:sp>
        <p:nvSpPr>
          <p:cNvPr id="11" name="TextBox 10"/>
          <p:cNvSpPr txBox="1"/>
          <p:nvPr/>
        </p:nvSpPr>
        <p:spPr>
          <a:xfrm>
            <a:off x="2641852" y="731520"/>
            <a:ext cx="1066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Publisher</a:t>
            </a:r>
          </a:p>
        </p:txBody>
      </p:sp>
      <p:sp>
        <p:nvSpPr>
          <p:cNvPr id="12" name="TextBox 11"/>
          <p:cNvSpPr txBox="1"/>
          <p:nvPr/>
        </p:nvSpPr>
        <p:spPr>
          <a:xfrm>
            <a:off x="355852" y="100584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13" name="TextBox 12"/>
          <p:cNvSpPr txBox="1"/>
          <p:nvPr/>
        </p:nvSpPr>
        <p:spPr>
          <a:xfrm>
            <a:off x="1041652" y="100584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C++</a:t>
            </a:r>
          </a:p>
        </p:txBody>
      </p:sp>
      <p:sp>
        <p:nvSpPr>
          <p:cNvPr id="14" name="TextBox 13"/>
          <p:cNvSpPr txBox="1"/>
          <p:nvPr/>
        </p:nvSpPr>
        <p:spPr>
          <a:xfrm>
            <a:off x="1956052" y="100584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9.95</a:t>
            </a:r>
          </a:p>
        </p:txBody>
      </p:sp>
      <p:sp>
        <p:nvSpPr>
          <p:cNvPr id="15" name="TextBox 14"/>
          <p:cNvSpPr txBox="1"/>
          <p:nvPr/>
        </p:nvSpPr>
        <p:spPr>
          <a:xfrm>
            <a:off x="2641852" y="100584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16" name="TextBox 15"/>
          <p:cNvSpPr txBox="1"/>
          <p:nvPr/>
        </p:nvSpPr>
        <p:spPr>
          <a:xfrm>
            <a:off x="355852" y="128016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17" name="TextBox 16"/>
          <p:cNvSpPr txBox="1"/>
          <p:nvPr/>
        </p:nvSpPr>
        <p:spPr>
          <a:xfrm>
            <a:off x="1041652" y="128016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Java</a:t>
            </a:r>
          </a:p>
        </p:txBody>
      </p:sp>
      <p:sp>
        <p:nvSpPr>
          <p:cNvPr id="18" name="TextBox 17"/>
          <p:cNvSpPr txBox="1"/>
          <p:nvPr/>
        </p:nvSpPr>
        <p:spPr>
          <a:xfrm>
            <a:off x="1956052" y="128016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50.00</a:t>
            </a:r>
          </a:p>
        </p:txBody>
      </p:sp>
      <p:sp>
        <p:nvSpPr>
          <p:cNvPr id="19" name="TextBox 18"/>
          <p:cNvSpPr txBox="1"/>
          <p:nvPr/>
        </p:nvSpPr>
        <p:spPr>
          <a:xfrm>
            <a:off x="2641852" y="128016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20" name="TextBox 19"/>
          <p:cNvSpPr txBox="1"/>
          <p:nvPr/>
        </p:nvSpPr>
        <p:spPr>
          <a:xfrm>
            <a:off x="355852" y="155448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9981</a:t>
            </a:r>
          </a:p>
        </p:txBody>
      </p:sp>
      <p:sp>
        <p:nvSpPr>
          <p:cNvPr id="21" name="TextBox 20"/>
          <p:cNvSpPr txBox="1"/>
          <p:nvPr/>
        </p:nvSpPr>
        <p:spPr>
          <a:xfrm>
            <a:off x="1041652" y="155448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Using Perl</a:t>
            </a:r>
          </a:p>
        </p:txBody>
      </p:sp>
      <p:sp>
        <p:nvSpPr>
          <p:cNvPr id="22" name="TextBox 21"/>
          <p:cNvSpPr txBox="1"/>
          <p:nvPr/>
        </p:nvSpPr>
        <p:spPr>
          <a:xfrm>
            <a:off x="1956052" y="155448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2.46</a:t>
            </a:r>
          </a:p>
        </p:txBody>
      </p:sp>
      <p:sp>
        <p:nvSpPr>
          <p:cNvPr id="23" name="TextBox 22"/>
          <p:cNvSpPr txBox="1"/>
          <p:nvPr/>
        </p:nvSpPr>
        <p:spPr>
          <a:xfrm>
            <a:off x="2641852" y="155448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24" name="TextBox 23"/>
          <p:cNvSpPr txBox="1"/>
          <p:nvPr/>
        </p:nvSpPr>
        <p:spPr>
          <a:xfrm>
            <a:off x="355852" y="182880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1055</a:t>
            </a:r>
          </a:p>
        </p:txBody>
      </p:sp>
      <p:sp>
        <p:nvSpPr>
          <p:cNvPr id="25" name="TextBox 24"/>
          <p:cNvSpPr txBox="1"/>
          <p:nvPr/>
        </p:nvSpPr>
        <p:spPr>
          <a:xfrm>
            <a:off x="1041652" y="182880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JavaScript</a:t>
            </a:r>
          </a:p>
        </p:txBody>
      </p:sp>
      <p:sp>
        <p:nvSpPr>
          <p:cNvPr id="26" name="TextBox 25"/>
          <p:cNvSpPr txBox="1"/>
          <p:nvPr/>
        </p:nvSpPr>
        <p:spPr>
          <a:xfrm>
            <a:off x="1956052" y="182880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10.00</a:t>
            </a:r>
          </a:p>
        </p:txBody>
      </p:sp>
      <p:sp>
        <p:nvSpPr>
          <p:cNvPr id="27" name="TextBox 26"/>
          <p:cNvSpPr txBox="1"/>
          <p:nvPr/>
        </p:nvSpPr>
        <p:spPr>
          <a:xfrm>
            <a:off x="2641852" y="182880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7" name="TextBox 6"/>
          <p:cNvSpPr txBox="1"/>
          <p:nvPr/>
        </p:nvSpPr>
        <p:spPr>
          <a:xfrm>
            <a:off x="234594" y="317926"/>
            <a:ext cx="1447800" cy="369332"/>
          </a:xfrm>
          <a:prstGeom prst="rect">
            <a:avLst/>
          </a:prstGeom>
          <a:noFill/>
        </p:spPr>
        <p:txBody>
          <a:bodyPr wrap="square" rtlCol="0">
            <a:spAutoFit/>
          </a:bodyPr>
          <a:lstStyle/>
          <a:p>
            <a:r>
              <a:rPr lang="en-US" b="1" dirty="0"/>
              <a:t>BOOK</a:t>
            </a:r>
          </a:p>
        </p:txBody>
      </p:sp>
      <p:sp>
        <p:nvSpPr>
          <p:cNvPr id="85" name="TextBox 84"/>
          <p:cNvSpPr txBox="1"/>
          <p:nvPr/>
        </p:nvSpPr>
        <p:spPr>
          <a:xfrm>
            <a:off x="3705768" y="731520"/>
            <a:ext cx="109315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Author</a:t>
            </a:r>
          </a:p>
        </p:txBody>
      </p:sp>
      <p:sp>
        <p:nvSpPr>
          <p:cNvPr id="104" name="TextBox 103"/>
          <p:cNvSpPr txBox="1"/>
          <p:nvPr/>
        </p:nvSpPr>
        <p:spPr>
          <a:xfrm>
            <a:off x="3707205" y="100584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07" name="TextBox 106"/>
          <p:cNvSpPr txBox="1"/>
          <p:nvPr/>
        </p:nvSpPr>
        <p:spPr>
          <a:xfrm>
            <a:off x="3707205" y="128016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13" name="TextBox 112"/>
          <p:cNvSpPr txBox="1"/>
          <p:nvPr/>
        </p:nvSpPr>
        <p:spPr>
          <a:xfrm>
            <a:off x="3705774" y="182880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116" name="TextBox 115"/>
          <p:cNvSpPr txBox="1"/>
          <p:nvPr/>
        </p:nvSpPr>
        <p:spPr>
          <a:xfrm>
            <a:off x="3705774" y="155448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59" name="TextBox 58"/>
          <p:cNvSpPr txBox="1"/>
          <p:nvPr/>
        </p:nvSpPr>
        <p:spPr>
          <a:xfrm>
            <a:off x="355846" y="2377440"/>
            <a:ext cx="685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ISBN</a:t>
            </a:r>
          </a:p>
        </p:txBody>
      </p:sp>
      <p:sp>
        <p:nvSpPr>
          <p:cNvPr id="60" name="TextBox 59"/>
          <p:cNvSpPr txBox="1"/>
          <p:nvPr/>
        </p:nvSpPr>
        <p:spPr>
          <a:xfrm>
            <a:off x="1041646" y="2377440"/>
            <a:ext cx="9144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61" name="TextBox 60"/>
          <p:cNvSpPr txBox="1"/>
          <p:nvPr/>
        </p:nvSpPr>
        <p:spPr>
          <a:xfrm>
            <a:off x="1956046" y="2377440"/>
            <a:ext cx="685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Price</a:t>
            </a:r>
          </a:p>
        </p:txBody>
      </p:sp>
      <p:sp>
        <p:nvSpPr>
          <p:cNvPr id="62" name="TextBox 61"/>
          <p:cNvSpPr txBox="1"/>
          <p:nvPr/>
        </p:nvSpPr>
        <p:spPr>
          <a:xfrm>
            <a:off x="2641846" y="2377440"/>
            <a:ext cx="1066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Publisher</a:t>
            </a:r>
          </a:p>
        </p:txBody>
      </p:sp>
      <p:sp>
        <p:nvSpPr>
          <p:cNvPr id="64" name="TextBox 63"/>
          <p:cNvSpPr txBox="1"/>
          <p:nvPr/>
        </p:nvSpPr>
        <p:spPr>
          <a:xfrm>
            <a:off x="355846" y="265176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66" name="TextBox 65"/>
          <p:cNvSpPr txBox="1"/>
          <p:nvPr/>
        </p:nvSpPr>
        <p:spPr>
          <a:xfrm>
            <a:off x="1041646" y="265176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C++</a:t>
            </a:r>
          </a:p>
        </p:txBody>
      </p:sp>
      <p:sp>
        <p:nvSpPr>
          <p:cNvPr id="83" name="TextBox 82"/>
          <p:cNvSpPr txBox="1"/>
          <p:nvPr/>
        </p:nvSpPr>
        <p:spPr>
          <a:xfrm>
            <a:off x="1956046" y="265176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9.95</a:t>
            </a:r>
          </a:p>
        </p:txBody>
      </p:sp>
      <p:sp>
        <p:nvSpPr>
          <p:cNvPr id="84" name="TextBox 83"/>
          <p:cNvSpPr txBox="1"/>
          <p:nvPr/>
        </p:nvSpPr>
        <p:spPr>
          <a:xfrm>
            <a:off x="2641846" y="265176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86" name="TextBox 85"/>
          <p:cNvSpPr txBox="1"/>
          <p:nvPr/>
        </p:nvSpPr>
        <p:spPr>
          <a:xfrm>
            <a:off x="355846" y="292608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87" name="TextBox 86"/>
          <p:cNvSpPr txBox="1"/>
          <p:nvPr/>
        </p:nvSpPr>
        <p:spPr>
          <a:xfrm>
            <a:off x="1041646" y="292608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Java</a:t>
            </a:r>
          </a:p>
        </p:txBody>
      </p:sp>
      <p:sp>
        <p:nvSpPr>
          <p:cNvPr id="88" name="TextBox 87"/>
          <p:cNvSpPr txBox="1"/>
          <p:nvPr/>
        </p:nvSpPr>
        <p:spPr>
          <a:xfrm>
            <a:off x="1956046" y="292608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50.00</a:t>
            </a:r>
          </a:p>
        </p:txBody>
      </p:sp>
      <p:sp>
        <p:nvSpPr>
          <p:cNvPr id="89" name="TextBox 88"/>
          <p:cNvSpPr txBox="1"/>
          <p:nvPr/>
        </p:nvSpPr>
        <p:spPr>
          <a:xfrm>
            <a:off x="2641846" y="292608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90" name="TextBox 89"/>
          <p:cNvSpPr txBox="1"/>
          <p:nvPr/>
        </p:nvSpPr>
        <p:spPr>
          <a:xfrm>
            <a:off x="355846" y="320040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9981</a:t>
            </a:r>
          </a:p>
        </p:txBody>
      </p:sp>
      <p:sp>
        <p:nvSpPr>
          <p:cNvPr id="91" name="TextBox 90"/>
          <p:cNvSpPr txBox="1"/>
          <p:nvPr/>
        </p:nvSpPr>
        <p:spPr>
          <a:xfrm>
            <a:off x="1041646" y="320040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Using Perl</a:t>
            </a:r>
          </a:p>
        </p:txBody>
      </p:sp>
      <p:sp>
        <p:nvSpPr>
          <p:cNvPr id="92" name="TextBox 91"/>
          <p:cNvSpPr txBox="1"/>
          <p:nvPr/>
        </p:nvSpPr>
        <p:spPr>
          <a:xfrm>
            <a:off x="1956046" y="320040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2.46</a:t>
            </a:r>
          </a:p>
        </p:txBody>
      </p:sp>
      <p:sp>
        <p:nvSpPr>
          <p:cNvPr id="93" name="TextBox 92"/>
          <p:cNvSpPr txBox="1"/>
          <p:nvPr/>
        </p:nvSpPr>
        <p:spPr>
          <a:xfrm>
            <a:off x="2641846" y="320040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94" name="TextBox 93"/>
          <p:cNvSpPr txBox="1"/>
          <p:nvPr/>
        </p:nvSpPr>
        <p:spPr>
          <a:xfrm>
            <a:off x="355846" y="347472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1055</a:t>
            </a:r>
          </a:p>
        </p:txBody>
      </p:sp>
      <p:sp>
        <p:nvSpPr>
          <p:cNvPr id="95" name="TextBox 94"/>
          <p:cNvSpPr txBox="1"/>
          <p:nvPr/>
        </p:nvSpPr>
        <p:spPr>
          <a:xfrm>
            <a:off x="1041646" y="347472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JavaScript</a:t>
            </a:r>
          </a:p>
        </p:txBody>
      </p:sp>
      <p:sp>
        <p:nvSpPr>
          <p:cNvPr id="96" name="TextBox 95"/>
          <p:cNvSpPr txBox="1"/>
          <p:nvPr/>
        </p:nvSpPr>
        <p:spPr>
          <a:xfrm>
            <a:off x="1956046" y="347472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10.00</a:t>
            </a:r>
          </a:p>
        </p:txBody>
      </p:sp>
      <p:sp>
        <p:nvSpPr>
          <p:cNvPr id="97" name="TextBox 96"/>
          <p:cNvSpPr txBox="1"/>
          <p:nvPr/>
        </p:nvSpPr>
        <p:spPr>
          <a:xfrm>
            <a:off x="2641846" y="347472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98" name="TextBox 97"/>
          <p:cNvSpPr txBox="1"/>
          <p:nvPr/>
        </p:nvSpPr>
        <p:spPr>
          <a:xfrm>
            <a:off x="3705762" y="2377440"/>
            <a:ext cx="109315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Author</a:t>
            </a:r>
          </a:p>
        </p:txBody>
      </p:sp>
      <p:sp>
        <p:nvSpPr>
          <p:cNvPr id="99" name="TextBox 98"/>
          <p:cNvSpPr txBox="1"/>
          <p:nvPr/>
        </p:nvSpPr>
        <p:spPr>
          <a:xfrm>
            <a:off x="3707199" y="265176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00" name="TextBox 99"/>
          <p:cNvSpPr txBox="1"/>
          <p:nvPr/>
        </p:nvSpPr>
        <p:spPr>
          <a:xfrm>
            <a:off x="3707199" y="292608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01" name="TextBox 100"/>
          <p:cNvSpPr txBox="1"/>
          <p:nvPr/>
        </p:nvSpPr>
        <p:spPr>
          <a:xfrm>
            <a:off x="3705768" y="347472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102" name="TextBox 101"/>
          <p:cNvSpPr txBox="1"/>
          <p:nvPr/>
        </p:nvSpPr>
        <p:spPr>
          <a:xfrm>
            <a:off x="3705768" y="320040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103" name="TextBox 102"/>
          <p:cNvSpPr txBox="1"/>
          <p:nvPr/>
        </p:nvSpPr>
        <p:spPr>
          <a:xfrm>
            <a:off x="355841" y="374904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105" name="TextBox 104"/>
          <p:cNvSpPr txBox="1"/>
          <p:nvPr/>
        </p:nvSpPr>
        <p:spPr>
          <a:xfrm>
            <a:off x="1041641" y="374904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C++</a:t>
            </a:r>
          </a:p>
        </p:txBody>
      </p:sp>
      <p:sp>
        <p:nvSpPr>
          <p:cNvPr id="106" name="TextBox 105"/>
          <p:cNvSpPr txBox="1"/>
          <p:nvPr/>
        </p:nvSpPr>
        <p:spPr>
          <a:xfrm>
            <a:off x="1956041" y="374904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9.95</a:t>
            </a:r>
          </a:p>
        </p:txBody>
      </p:sp>
      <p:sp>
        <p:nvSpPr>
          <p:cNvPr id="108" name="TextBox 107"/>
          <p:cNvSpPr txBox="1"/>
          <p:nvPr/>
        </p:nvSpPr>
        <p:spPr>
          <a:xfrm>
            <a:off x="2641841" y="374904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109" name="TextBox 108"/>
          <p:cNvSpPr txBox="1"/>
          <p:nvPr/>
        </p:nvSpPr>
        <p:spPr>
          <a:xfrm>
            <a:off x="355841" y="402336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111" name="TextBox 110"/>
          <p:cNvSpPr txBox="1"/>
          <p:nvPr/>
        </p:nvSpPr>
        <p:spPr>
          <a:xfrm>
            <a:off x="1041641" y="402336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Java</a:t>
            </a:r>
          </a:p>
        </p:txBody>
      </p:sp>
      <p:sp>
        <p:nvSpPr>
          <p:cNvPr id="112" name="TextBox 111"/>
          <p:cNvSpPr txBox="1"/>
          <p:nvPr/>
        </p:nvSpPr>
        <p:spPr>
          <a:xfrm>
            <a:off x="1956041" y="402336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50.00</a:t>
            </a:r>
          </a:p>
        </p:txBody>
      </p:sp>
      <p:sp>
        <p:nvSpPr>
          <p:cNvPr id="114" name="TextBox 113"/>
          <p:cNvSpPr txBox="1"/>
          <p:nvPr/>
        </p:nvSpPr>
        <p:spPr>
          <a:xfrm>
            <a:off x="2641841" y="402336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115" name="TextBox 114"/>
          <p:cNvSpPr txBox="1"/>
          <p:nvPr/>
        </p:nvSpPr>
        <p:spPr>
          <a:xfrm>
            <a:off x="355841" y="4294781"/>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9981</a:t>
            </a:r>
          </a:p>
        </p:txBody>
      </p:sp>
      <p:sp>
        <p:nvSpPr>
          <p:cNvPr id="117" name="TextBox 116"/>
          <p:cNvSpPr txBox="1"/>
          <p:nvPr/>
        </p:nvSpPr>
        <p:spPr>
          <a:xfrm>
            <a:off x="1041641" y="4294781"/>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Using Perl</a:t>
            </a:r>
          </a:p>
        </p:txBody>
      </p:sp>
      <p:sp>
        <p:nvSpPr>
          <p:cNvPr id="118" name="TextBox 117"/>
          <p:cNvSpPr txBox="1"/>
          <p:nvPr/>
        </p:nvSpPr>
        <p:spPr>
          <a:xfrm>
            <a:off x="1956041" y="4294781"/>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2.46</a:t>
            </a:r>
          </a:p>
        </p:txBody>
      </p:sp>
      <p:sp>
        <p:nvSpPr>
          <p:cNvPr id="120" name="TextBox 119"/>
          <p:cNvSpPr txBox="1"/>
          <p:nvPr/>
        </p:nvSpPr>
        <p:spPr>
          <a:xfrm>
            <a:off x="2641841" y="4294781"/>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121" name="TextBox 120"/>
          <p:cNvSpPr txBox="1"/>
          <p:nvPr/>
        </p:nvSpPr>
        <p:spPr>
          <a:xfrm>
            <a:off x="355841" y="457178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1055</a:t>
            </a:r>
          </a:p>
        </p:txBody>
      </p:sp>
      <p:sp>
        <p:nvSpPr>
          <p:cNvPr id="122" name="TextBox 121"/>
          <p:cNvSpPr txBox="1"/>
          <p:nvPr/>
        </p:nvSpPr>
        <p:spPr>
          <a:xfrm>
            <a:off x="1041641" y="457178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JavaScript</a:t>
            </a:r>
          </a:p>
        </p:txBody>
      </p:sp>
      <p:sp>
        <p:nvSpPr>
          <p:cNvPr id="123" name="TextBox 122"/>
          <p:cNvSpPr txBox="1"/>
          <p:nvPr/>
        </p:nvSpPr>
        <p:spPr>
          <a:xfrm>
            <a:off x="1956041" y="457178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10.00</a:t>
            </a:r>
          </a:p>
        </p:txBody>
      </p:sp>
      <p:sp>
        <p:nvSpPr>
          <p:cNvPr id="124" name="TextBox 123"/>
          <p:cNvSpPr txBox="1"/>
          <p:nvPr/>
        </p:nvSpPr>
        <p:spPr>
          <a:xfrm>
            <a:off x="2641841" y="457178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125" name="TextBox 124"/>
          <p:cNvSpPr txBox="1"/>
          <p:nvPr/>
        </p:nvSpPr>
        <p:spPr>
          <a:xfrm>
            <a:off x="3707194" y="374904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26" name="TextBox 125"/>
          <p:cNvSpPr txBox="1"/>
          <p:nvPr/>
        </p:nvSpPr>
        <p:spPr>
          <a:xfrm>
            <a:off x="3707194" y="402336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27" name="TextBox 126"/>
          <p:cNvSpPr txBox="1"/>
          <p:nvPr/>
        </p:nvSpPr>
        <p:spPr>
          <a:xfrm>
            <a:off x="3705763" y="457200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128" name="TextBox 127"/>
          <p:cNvSpPr txBox="1"/>
          <p:nvPr/>
        </p:nvSpPr>
        <p:spPr>
          <a:xfrm>
            <a:off x="3705763" y="429768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129" name="TextBox 128"/>
          <p:cNvSpPr txBox="1"/>
          <p:nvPr/>
        </p:nvSpPr>
        <p:spPr>
          <a:xfrm>
            <a:off x="5747830" y="777956"/>
            <a:ext cx="109315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130" name="TextBox 129"/>
          <p:cNvSpPr txBox="1"/>
          <p:nvPr/>
        </p:nvSpPr>
        <p:spPr>
          <a:xfrm>
            <a:off x="6840978" y="777956"/>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Address</a:t>
            </a:r>
          </a:p>
        </p:txBody>
      </p:sp>
      <p:sp>
        <p:nvSpPr>
          <p:cNvPr id="131" name="TextBox 130"/>
          <p:cNvSpPr txBox="1"/>
          <p:nvPr/>
        </p:nvSpPr>
        <p:spPr>
          <a:xfrm>
            <a:off x="5749254" y="1054955"/>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132" name="TextBox 131"/>
          <p:cNvSpPr txBox="1"/>
          <p:nvPr/>
        </p:nvSpPr>
        <p:spPr>
          <a:xfrm>
            <a:off x="5747829" y="1331954"/>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133" name="TextBox 132"/>
          <p:cNvSpPr txBox="1"/>
          <p:nvPr/>
        </p:nvSpPr>
        <p:spPr>
          <a:xfrm>
            <a:off x="5663921" y="267409"/>
            <a:ext cx="1447800" cy="369332"/>
          </a:xfrm>
          <a:prstGeom prst="rect">
            <a:avLst/>
          </a:prstGeom>
          <a:noFill/>
        </p:spPr>
        <p:txBody>
          <a:bodyPr wrap="square" rtlCol="0">
            <a:spAutoFit/>
          </a:bodyPr>
          <a:lstStyle/>
          <a:p>
            <a:r>
              <a:rPr lang="en-US" b="1" dirty="0"/>
              <a:t>PUBLISHER</a:t>
            </a:r>
          </a:p>
        </p:txBody>
      </p:sp>
      <p:sp>
        <p:nvSpPr>
          <p:cNvPr id="134" name="TextBox 133"/>
          <p:cNvSpPr txBox="1"/>
          <p:nvPr/>
        </p:nvSpPr>
        <p:spPr>
          <a:xfrm>
            <a:off x="7679178" y="777955"/>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Phone</a:t>
            </a:r>
          </a:p>
        </p:txBody>
      </p:sp>
      <p:sp>
        <p:nvSpPr>
          <p:cNvPr id="135" name="TextBox 134"/>
          <p:cNvSpPr txBox="1"/>
          <p:nvPr/>
        </p:nvSpPr>
        <p:spPr>
          <a:xfrm>
            <a:off x="6840974" y="1331953"/>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NY</a:t>
            </a:r>
          </a:p>
        </p:txBody>
      </p:sp>
      <p:sp>
        <p:nvSpPr>
          <p:cNvPr id="136" name="TextBox 135"/>
          <p:cNvSpPr txBox="1"/>
          <p:nvPr/>
        </p:nvSpPr>
        <p:spPr>
          <a:xfrm>
            <a:off x="6840976" y="1054954"/>
            <a:ext cx="83819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AL</a:t>
            </a:r>
          </a:p>
        </p:txBody>
      </p:sp>
      <p:sp>
        <p:nvSpPr>
          <p:cNvPr id="137" name="TextBox 136"/>
          <p:cNvSpPr txBox="1"/>
          <p:nvPr/>
        </p:nvSpPr>
        <p:spPr>
          <a:xfrm>
            <a:off x="7679171" y="1054953"/>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138" name="TextBox 137"/>
          <p:cNvSpPr txBox="1"/>
          <p:nvPr/>
        </p:nvSpPr>
        <p:spPr>
          <a:xfrm>
            <a:off x="7679171" y="1331952"/>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139" name="TextBox 138"/>
          <p:cNvSpPr txBox="1"/>
          <p:nvPr/>
        </p:nvSpPr>
        <p:spPr>
          <a:xfrm>
            <a:off x="4805848" y="265176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140" name="TextBox 139"/>
          <p:cNvSpPr txBox="1"/>
          <p:nvPr/>
        </p:nvSpPr>
        <p:spPr>
          <a:xfrm>
            <a:off x="5903128" y="2651760"/>
            <a:ext cx="83819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AL</a:t>
            </a:r>
          </a:p>
        </p:txBody>
      </p:sp>
      <p:sp>
        <p:nvSpPr>
          <p:cNvPr id="141" name="TextBox 140"/>
          <p:cNvSpPr txBox="1"/>
          <p:nvPr/>
        </p:nvSpPr>
        <p:spPr>
          <a:xfrm>
            <a:off x="6726088" y="265176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142" name="TextBox 141"/>
          <p:cNvSpPr txBox="1"/>
          <p:nvPr/>
        </p:nvSpPr>
        <p:spPr>
          <a:xfrm>
            <a:off x="4805848" y="2377440"/>
            <a:ext cx="109315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143" name="TextBox 142"/>
          <p:cNvSpPr txBox="1"/>
          <p:nvPr/>
        </p:nvSpPr>
        <p:spPr>
          <a:xfrm>
            <a:off x="5903128" y="2377440"/>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Address</a:t>
            </a:r>
          </a:p>
        </p:txBody>
      </p:sp>
      <p:sp>
        <p:nvSpPr>
          <p:cNvPr id="144" name="TextBox 143"/>
          <p:cNvSpPr txBox="1"/>
          <p:nvPr/>
        </p:nvSpPr>
        <p:spPr>
          <a:xfrm>
            <a:off x="6726088" y="2377440"/>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Phone</a:t>
            </a:r>
          </a:p>
        </p:txBody>
      </p:sp>
      <p:sp>
        <p:nvSpPr>
          <p:cNvPr id="145" name="TextBox 144"/>
          <p:cNvSpPr txBox="1"/>
          <p:nvPr/>
        </p:nvSpPr>
        <p:spPr>
          <a:xfrm>
            <a:off x="4805848" y="292608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146" name="TextBox 145"/>
          <p:cNvSpPr txBox="1"/>
          <p:nvPr/>
        </p:nvSpPr>
        <p:spPr>
          <a:xfrm>
            <a:off x="5903128" y="2926080"/>
            <a:ext cx="83819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AL</a:t>
            </a:r>
          </a:p>
        </p:txBody>
      </p:sp>
      <p:sp>
        <p:nvSpPr>
          <p:cNvPr id="147" name="TextBox 146"/>
          <p:cNvSpPr txBox="1"/>
          <p:nvPr/>
        </p:nvSpPr>
        <p:spPr>
          <a:xfrm>
            <a:off x="6726088" y="292608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148" name="TextBox 147"/>
          <p:cNvSpPr txBox="1"/>
          <p:nvPr/>
        </p:nvSpPr>
        <p:spPr>
          <a:xfrm>
            <a:off x="4805848" y="320040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149" name="TextBox 148"/>
          <p:cNvSpPr txBox="1"/>
          <p:nvPr/>
        </p:nvSpPr>
        <p:spPr>
          <a:xfrm>
            <a:off x="5903128" y="3200400"/>
            <a:ext cx="83819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AL</a:t>
            </a:r>
          </a:p>
        </p:txBody>
      </p:sp>
      <p:sp>
        <p:nvSpPr>
          <p:cNvPr id="150" name="TextBox 149"/>
          <p:cNvSpPr txBox="1"/>
          <p:nvPr/>
        </p:nvSpPr>
        <p:spPr>
          <a:xfrm>
            <a:off x="6726088" y="320040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151" name="TextBox 150"/>
          <p:cNvSpPr txBox="1"/>
          <p:nvPr/>
        </p:nvSpPr>
        <p:spPr>
          <a:xfrm>
            <a:off x="4805848" y="347472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152" name="TextBox 151"/>
          <p:cNvSpPr txBox="1"/>
          <p:nvPr/>
        </p:nvSpPr>
        <p:spPr>
          <a:xfrm>
            <a:off x="5903128" y="3474720"/>
            <a:ext cx="83819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AL</a:t>
            </a:r>
          </a:p>
        </p:txBody>
      </p:sp>
      <p:sp>
        <p:nvSpPr>
          <p:cNvPr id="153" name="TextBox 152"/>
          <p:cNvSpPr txBox="1"/>
          <p:nvPr/>
        </p:nvSpPr>
        <p:spPr>
          <a:xfrm>
            <a:off x="6726088" y="347472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154" name="TextBox 153"/>
          <p:cNvSpPr txBox="1"/>
          <p:nvPr/>
        </p:nvSpPr>
        <p:spPr>
          <a:xfrm>
            <a:off x="4805848" y="374904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155" name="TextBox 154"/>
          <p:cNvSpPr txBox="1"/>
          <p:nvPr/>
        </p:nvSpPr>
        <p:spPr>
          <a:xfrm>
            <a:off x="5903128" y="3749039"/>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NY</a:t>
            </a:r>
          </a:p>
        </p:txBody>
      </p:sp>
      <p:sp>
        <p:nvSpPr>
          <p:cNvPr id="156" name="TextBox 155"/>
          <p:cNvSpPr txBox="1"/>
          <p:nvPr/>
        </p:nvSpPr>
        <p:spPr>
          <a:xfrm>
            <a:off x="6726088" y="374904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157" name="TextBox 156"/>
          <p:cNvSpPr txBox="1"/>
          <p:nvPr/>
        </p:nvSpPr>
        <p:spPr>
          <a:xfrm>
            <a:off x="4805848" y="402336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158" name="TextBox 157"/>
          <p:cNvSpPr txBox="1"/>
          <p:nvPr/>
        </p:nvSpPr>
        <p:spPr>
          <a:xfrm>
            <a:off x="5903128" y="402336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NY</a:t>
            </a:r>
          </a:p>
        </p:txBody>
      </p:sp>
      <p:sp>
        <p:nvSpPr>
          <p:cNvPr id="159" name="TextBox 158"/>
          <p:cNvSpPr txBox="1"/>
          <p:nvPr/>
        </p:nvSpPr>
        <p:spPr>
          <a:xfrm>
            <a:off x="6726088" y="402336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160" name="TextBox 159"/>
          <p:cNvSpPr txBox="1"/>
          <p:nvPr/>
        </p:nvSpPr>
        <p:spPr>
          <a:xfrm>
            <a:off x="4805848" y="429768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161" name="TextBox 160"/>
          <p:cNvSpPr txBox="1"/>
          <p:nvPr/>
        </p:nvSpPr>
        <p:spPr>
          <a:xfrm>
            <a:off x="5903128" y="429768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NY</a:t>
            </a:r>
          </a:p>
        </p:txBody>
      </p:sp>
      <p:sp>
        <p:nvSpPr>
          <p:cNvPr id="162" name="TextBox 161"/>
          <p:cNvSpPr txBox="1"/>
          <p:nvPr/>
        </p:nvSpPr>
        <p:spPr>
          <a:xfrm>
            <a:off x="6726088" y="4294781"/>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163" name="TextBox 162"/>
          <p:cNvSpPr txBox="1"/>
          <p:nvPr/>
        </p:nvSpPr>
        <p:spPr>
          <a:xfrm>
            <a:off x="4805848" y="457200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164" name="TextBox 163"/>
          <p:cNvSpPr txBox="1"/>
          <p:nvPr/>
        </p:nvSpPr>
        <p:spPr>
          <a:xfrm>
            <a:off x="5903128" y="457200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NY</a:t>
            </a:r>
          </a:p>
        </p:txBody>
      </p:sp>
      <p:sp>
        <p:nvSpPr>
          <p:cNvPr id="165" name="TextBox 164"/>
          <p:cNvSpPr txBox="1"/>
          <p:nvPr/>
        </p:nvSpPr>
        <p:spPr>
          <a:xfrm>
            <a:off x="6726088" y="457200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166" name="TextBox 165"/>
          <p:cNvSpPr txBox="1"/>
          <p:nvPr/>
        </p:nvSpPr>
        <p:spPr>
          <a:xfrm>
            <a:off x="5368328" y="1713599"/>
            <a:ext cx="3394672" cy="608312"/>
          </a:xfrm>
          <a:prstGeom prst="rect">
            <a:avLst/>
          </a:prstGeom>
          <a:solidFill>
            <a:schemeClr val="bg1"/>
          </a:solidFill>
          <a:ln>
            <a:solidFill>
              <a:schemeClr val="tx1"/>
            </a:solidFill>
          </a:ln>
        </p:spPr>
        <p:txBody>
          <a:bodyPr wrap="square" rtlCol="0">
            <a:noAutofit/>
          </a:bodyPr>
          <a:lstStyle/>
          <a:p>
            <a:r>
              <a:rPr lang="en-US" sz="1200" dirty="0">
                <a:latin typeface="Consolas" panose="020B0609020204030204" pitchFamily="49" charset="0"/>
              </a:rPr>
              <a:t>&gt; Select * from BOOK, PUBLISHER</a:t>
            </a:r>
          </a:p>
          <a:p>
            <a:endParaRPr lang="en-US" sz="1200" dirty="0">
              <a:latin typeface="Consolas" panose="020B0609020204030204" pitchFamily="49" charset="0"/>
            </a:endParaRPr>
          </a:p>
          <a:p>
            <a:r>
              <a:rPr lang="en-US" sz="1200" dirty="0">
                <a:latin typeface="Consolas" panose="020B0609020204030204" pitchFamily="49" charset="0"/>
              </a:rPr>
              <a:t>Here are 8 rows.</a:t>
            </a:r>
          </a:p>
          <a:p>
            <a:endParaRPr lang="en-US" sz="1200" dirty="0">
              <a:latin typeface="Consolas" panose="020B0609020204030204" pitchFamily="49" charset="0"/>
            </a:endParaRPr>
          </a:p>
        </p:txBody>
      </p:sp>
    </p:spTree>
    <p:extLst>
      <p:ext uri="{BB962C8B-B14F-4D97-AF65-F5344CB8AC3E}">
        <p14:creationId xmlns:p14="http://schemas.microsoft.com/office/powerpoint/2010/main" val="3519499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6">
                                            <p:txEl>
                                              <p:pRg st="0" end="0"/>
                                            </p:txEl>
                                          </p:spTgt>
                                        </p:tgtEl>
                                        <p:attrNameLst>
                                          <p:attrName>style.visibility</p:attrName>
                                        </p:attrNameLst>
                                      </p:cBhvr>
                                      <p:to>
                                        <p:strVal val="visible"/>
                                      </p:to>
                                    </p:set>
                                    <p:animEffect transition="in" filter="fade">
                                      <p:cBhvr>
                                        <p:cTn id="7" dur="500"/>
                                        <p:tgtEl>
                                          <p:spTgt spid="16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fade">
                                      <p:cBhvr>
                                        <p:cTn id="18" dur="500"/>
                                        <p:tgtEl>
                                          <p:spTgt spid="6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fade">
                                      <p:cBhvr>
                                        <p:cTn id="21" dur="500"/>
                                        <p:tgtEl>
                                          <p:spTgt spid="6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fade">
                                      <p:cBhvr>
                                        <p:cTn id="24" dur="500"/>
                                        <p:tgtEl>
                                          <p:spTgt spid="6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500"/>
                                        <p:tgtEl>
                                          <p:spTgt spid="6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3"/>
                                        </p:tgtEl>
                                        <p:attrNameLst>
                                          <p:attrName>style.visibility</p:attrName>
                                        </p:attrNameLst>
                                      </p:cBhvr>
                                      <p:to>
                                        <p:strVal val="visible"/>
                                      </p:to>
                                    </p:set>
                                    <p:animEffect transition="in" filter="fade">
                                      <p:cBhvr>
                                        <p:cTn id="30" dur="500"/>
                                        <p:tgtEl>
                                          <p:spTgt spid="8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4"/>
                                        </p:tgtEl>
                                        <p:attrNameLst>
                                          <p:attrName>style.visibility</p:attrName>
                                        </p:attrNameLst>
                                      </p:cBhvr>
                                      <p:to>
                                        <p:strVal val="visible"/>
                                      </p:to>
                                    </p:set>
                                    <p:animEffect transition="in" filter="fade">
                                      <p:cBhvr>
                                        <p:cTn id="33" dur="500"/>
                                        <p:tgtEl>
                                          <p:spTgt spid="8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6"/>
                                        </p:tgtEl>
                                        <p:attrNameLst>
                                          <p:attrName>style.visibility</p:attrName>
                                        </p:attrNameLst>
                                      </p:cBhvr>
                                      <p:to>
                                        <p:strVal val="visible"/>
                                      </p:to>
                                    </p:set>
                                    <p:animEffect transition="in" filter="fade">
                                      <p:cBhvr>
                                        <p:cTn id="36" dur="500"/>
                                        <p:tgtEl>
                                          <p:spTgt spid="8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7"/>
                                        </p:tgtEl>
                                        <p:attrNameLst>
                                          <p:attrName>style.visibility</p:attrName>
                                        </p:attrNameLst>
                                      </p:cBhvr>
                                      <p:to>
                                        <p:strVal val="visible"/>
                                      </p:to>
                                    </p:set>
                                    <p:animEffect transition="in" filter="fade">
                                      <p:cBhvr>
                                        <p:cTn id="39" dur="500"/>
                                        <p:tgtEl>
                                          <p:spTgt spid="8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8"/>
                                        </p:tgtEl>
                                        <p:attrNameLst>
                                          <p:attrName>style.visibility</p:attrName>
                                        </p:attrNameLst>
                                      </p:cBhvr>
                                      <p:to>
                                        <p:strVal val="visible"/>
                                      </p:to>
                                    </p:set>
                                    <p:animEffect transition="in" filter="fade">
                                      <p:cBhvr>
                                        <p:cTn id="42" dur="500"/>
                                        <p:tgtEl>
                                          <p:spTgt spid="8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9"/>
                                        </p:tgtEl>
                                        <p:attrNameLst>
                                          <p:attrName>style.visibility</p:attrName>
                                        </p:attrNameLst>
                                      </p:cBhvr>
                                      <p:to>
                                        <p:strVal val="visible"/>
                                      </p:to>
                                    </p:set>
                                    <p:animEffect transition="in" filter="fade">
                                      <p:cBhvr>
                                        <p:cTn id="45" dur="500"/>
                                        <p:tgtEl>
                                          <p:spTgt spid="8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0"/>
                                        </p:tgtEl>
                                        <p:attrNameLst>
                                          <p:attrName>style.visibility</p:attrName>
                                        </p:attrNameLst>
                                      </p:cBhvr>
                                      <p:to>
                                        <p:strVal val="visible"/>
                                      </p:to>
                                    </p:set>
                                    <p:animEffect transition="in" filter="fade">
                                      <p:cBhvr>
                                        <p:cTn id="48" dur="500"/>
                                        <p:tgtEl>
                                          <p:spTgt spid="9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1"/>
                                        </p:tgtEl>
                                        <p:attrNameLst>
                                          <p:attrName>style.visibility</p:attrName>
                                        </p:attrNameLst>
                                      </p:cBhvr>
                                      <p:to>
                                        <p:strVal val="visible"/>
                                      </p:to>
                                    </p:set>
                                    <p:animEffect transition="in" filter="fade">
                                      <p:cBhvr>
                                        <p:cTn id="51" dur="500"/>
                                        <p:tgtEl>
                                          <p:spTgt spid="9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92"/>
                                        </p:tgtEl>
                                        <p:attrNameLst>
                                          <p:attrName>style.visibility</p:attrName>
                                        </p:attrNameLst>
                                      </p:cBhvr>
                                      <p:to>
                                        <p:strVal val="visible"/>
                                      </p:to>
                                    </p:set>
                                    <p:animEffect transition="in" filter="fade">
                                      <p:cBhvr>
                                        <p:cTn id="54" dur="500"/>
                                        <p:tgtEl>
                                          <p:spTgt spid="9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93"/>
                                        </p:tgtEl>
                                        <p:attrNameLst>
                                          <p:attrName>style.visibility</p:attrName>
                                        </p:attrNameLst>
                                      </p:cBhvr>
                                      <p:to>
                                        <p:strVal val="visible"/>
                                      </p:to>
                                    </p:set>
                                    <p:animEffect transition="in" filter="fade">
                                      <p:cBhvr>
                                        <p:cTn id="57" dur="500"/>
                                        <p:tgtEl>
                                          <p:spTgt spid="9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4"/>
                                        </p:tgtEl>
                                        <p:attrNameLst>
                                          <p:attrName>style.visibility</p:attrName>
                                        </p:attrNameLst>
                                      </p:cBhvr>
                                      <p:to>
                                        <p:strVal val="visible"/>
                                      </p:to>
                                    </p:set>
                                    <p:animEffect transition="in" filter="fade">
                                      <p:cBhvr>
                                        <p:cTn id="60" dur="500"/>
                                        <p:tgtEl>
                                          <p:spTgt spid="9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5"/>
                                        </p:tgtEl>
                                        <p:attrNameLst>
                                          <p:attrName>style.visibility</p:attrName>
                                        </p:attrNameLst>
                                      </p:cBhvr>
                                      <p:to>
                                        <p:strVal val="visible"/>
                                      </p:to>
                                    </p:set>
                                    <p:animEffect transition="in" filter="fade">
                                      <p:cBhvr>
                                        <p:cTn id="63" dur="500"/>
                                        <p:tgtEl>
                                          <p:spTgt spid="9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96"/>
                                        </p:tgtEl>
                                        <p:attrNameLst>
                                          <p:attrName>style.visibility</p:attrName>
                                        </p:attrNameLst>
                                      </p:cBhvr>
                                      <p:to>
                                        <p:strVal val="visible"/>
                                      </p:to>
                                    </p:set>
                                    <p:animEffect transition="in" filter="fade">
                                      <p:cBhvr>
                                        <p:cTn id="66" dur="500"/>
                                        <p:tgtEl>
                                          <p:spTgt spid="9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97"/>
                                        </p:tgtEl>
                                        <p:attrNameLst>
                                          <p:attrName>style.visibility</p:attrName>
                                        </p:attrNameLst>
                                      </p:cBhvr>
                                      <p:to>
                                        <p:strVal val="visible"/>
                                      </p:to>
                                    </p:set>
                                    <p:animEffect transition="in" filter="fade">
                                      <p:cBhvr>
                                        <p:cTn id="69" dur="500"/>
                                        <p:tgtEl>
                                          <p:spTgt spid="9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98"/>
                                        </p:tgtEl>
                                        <p:attrNameLst>
                                          <p:attrName>style.visibility</p:attrName>
                                        </p:attrNameLst>
                                      </p:cBhvr>
                                      <p:to>
                                        <p:strVal val="visible"/>
                                      </p:to>
                                    </p:set>
                                    <p:animEffect transition="in" filter="fade">
                                      <p:cBhvr>
                                        <p:cTn id="72" dur="500"/>
                                        <p:tgtEl>
                                          <p:spTgt spid="9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99"/>
                                        </p:tgtEl>
                                        <p:attrNameLst>
                                          <p:attrName>style.visibility</p:attrName>
                                        </p:attrNameLst>
                                      </p:cBhvr>
                                      <p:to>
                                        <p:strVal val="visible"/>
                                      </p:to>
                                    </p:set>
                                    <p:animEffect transition="in" filter="fade">
                                      <p:cBhvr>
                                        <p:cTn id="75" dur="500"/>
                                        <p:tgtEl>
                                          <p:spTgt spid="9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0"/>
                                        </p:tgtEl>
                                        <p:attrNameLst>
                                          <p:attrName>style.visibility</p:attrName>
                                        </p:attrNameLst>
                                      </p:cBhvr>
                                      <p:to>
                                        <p:strVal val="visible"/>
                                      </p:to>
                                    </p:set>
                                    <p:animEffect transition="in" filter="fade">
                                      <p:cBhvr>
                                        <p:cTn id="78" dur="500"/>
                                        <p:tgtEl>
                                          <p:spTgt spid="10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01"/>
                                        </p:tgtEl>
                                        <p:attrNameLst>
                                          <p:attrName>style.visibility</p:attrName>
                                        </p:attrNameLst>
                                      </p:cBhvr>
                                      <p:to>
                                        <p:strVal val="visible"/>
                                      </p:to>
                                    </p:set>
                                    <p:animEffect transition="in" filter="fade">
                                      <p:cBhvr>
                                        <p:cTn id="81" dur="500"/>
                                        <p:tgtEl>
                                          <p:spTgt spid="10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02"/>
                                        </p:tgtEl>
                                        <p:attrNameLst>
                                          <p:attrName>style.visibility</p:attrName>
                                        </p:attrNameLst>
                                      </p:cBhvr>
                                      <p:to>
                                        <p:strVal val="visible"/>
                                      </p:to>
                                    </p:set>
                                    <p:animEffect transition="in" filter="fade">
                                      <p:cBhvr>
                                        <p:cTn id="84" dur="500"/>
                                        <p:tgtEl>
                                          <p:spTgt spid="10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39"/>
                                        </p:tgtEl>
                                        <p:attrNameLst>
                                          <p:attrName>style.visibility</p:attrName>
                                        </p:attrNameLst>
                                      </p:cBhvr>
                                      <p:to>
                                        <p:strVal val="visible"/>
                                      </p:to>
                                    </p:set>
                                    <p:animEffect transition="in" filter="fade">
                                      <p:cBhvr>
                                        <p:cTn id="89" dur="500"/>
                                        <p:tgtEl>
                                          <p:spTgt spid="139"/>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40"/>
                                        </p:tgtEl>
                                        <p:attrNameLst>
                                          <p:attrName>style.visibility</p:attrName>
                                        </p:attrNameLst>
                                      </p:cBhvr>
                                      <p:to>
                                        <p:strVal val="visible"/>
                                      </p:to>
                                    </p:set>
                                    <p:animEffect transition="in" filter="fade">
                                      <p:cBhvr>
                                        <p:cTn id="92" dur="500"/>
                                        <p:tgtEl>
                                          <p:spTgt spid="140"/>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41"/>
                                        </p:tgtEl>
                                        <p:attrNameLst>
                                          <p:attrName>style.visibility</p:attrName>
                                        </p:attrNameLst>
                                      </p:cBhvr>
                                      <p:to>
                                        <p:strVal val="visible"/>
                                      </p:to>
                                    </p:set>
                                    <p:animEffect transition="in" filter="fade">
                                      <p:cBhvr>
                                        <p:cTn id="95" dur="500"/>
                                        <p:tgtEl>
                                          <p:spTgt spid="141"/>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42"/>
                                        </p:tgtEl>
                                        <p:attrNameLst>
                                          <p:attrName>style.visibility</p:attrName>
                                        </p:attrNameLst>
                                      </p:cBhvr>
                                      <p:to>
                                        <p:strVal val="visible"/>
                                      </p:to>
                                    </p:set>
                                    <p:animEffect transition="in" filter="fade">
                                      <p:cBhvr>
                                        <p:cTn id="98" dur="500"/>
                                        <p:tgtEl>
                                          <p:spTgt spid="142"/>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43"/>
                                        </p:tgtEl>
                                        <p:attrNameLst>
                                          <p:attrName>style.visibility</p:attrName>
                                        </p:attrNameLst>
                                      </p:cBhvr>
                                      <p:to>
                                        <p:strVal val="visible"/>
                                      </p:to>
                                    </p:set>
                                    <p:animEffect transition="in" filter="fade">
                                      <p:cBhvr>
                                        <p:cTn id="101" dur="500"/>
                                        <p:tgtEl>
                                          <p:spTgt spid="143"/>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44"/>
                                        </p:tgtEl>
                                        <p:attrNameLst>
                                          <p:attrName>style.visibility</p:attrName>
                                        </p:attrNameLst>
                                      </p:cBhvr>
                                      <p:to>
                                        <p:strVal val="visible"/>
                                      </p:to>
                                    </p:set>
                                    <p:animEffect transition="in" filter="fade">
                                      <p:cBhvr>
                                        <p:cTn id="104" dur="500"/>
                                        <p:tgtEl>
                                          <p:spTgt spid="144"/>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45"/>
                                        </p:tgtEl>
                                        <p:attrNameLst>
                                          <p:attrName>style.visibility</p:attrName>
                                        </p:attrNameLst>
                                      </p:cBhvr>
                                      <p:to>
                                        <p:strVal val="visible"/>
                                      </p:to>
                                    </p:set>
                                    <p:animEffect transition="in" filter="fade">
                                      <p:cBhvr>
                                        <p:cTn id="107" dur="500"/>
                                        <p:tgtEl>
                                          <p:spTgt spid="14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146"/>
                                        </p:tgtEl>
                                        <p:attrNameLst>
                                          <p:attrName>style.visibility</p:attrName>
                                        </p:attrNameLst>
                                      </p:cBhvr>
                                      <p:to>
                                        <p:strVal val="visible"/>
                                      </p:to>
                                    </p:set>
                                    <p:animEffect transition="in" filter="fade">
                                      <p:cBhvr>
                                        <p:cTn id="110" dur="500"/>
                                        <p:tgtEl>
                                          <p:spTgt spid="146"/>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47"/>
                                        </p:tgtEl>
                                        <p:attrNameLst>
                                          <p:attrName>style.visibility</p:attrName>
                                        </p:attrNameLst>
                                      </p:cBhvr>
                                      <p:to>
                                        <p:strVal val="visible"/>
                                      </p:to>
                                    </p:set>
                                    <p:animEffect transition="in" filter="fade">
                                      <p:cBhvr>
                                        <p:cTn id="113" dur="500"/>
                                        <p:tgtEl>
                                          <p:spTgt spid="147"/>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48"/>
                                        </p:tgtEl>
                                        <p:attrNameLst>
                                          <p:attrName>style.visibility</p:attrName>
                                        </p:attrNameLst>
                                      </p:cBhvr>
                                      <p:to>
                                        <p:strVal val="visible"/>
                                      </p:to>
                                    </p:set>
                                    <p:animEffect transition="in" filter="fade">
                                      <p:cBhvr>
                                        <p:cTn id="116" dur="500"/>
                                        <p:tgtEl>
                                          <p:spTgt spid="148"/>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49"/>
                                        </p:tgtEl>
                                        <p:attrNameLst>
                                          <p:attrName>style.visibility</p:attrName>
                                        </p:attrNameLst>
                                      </p:cBhvr>
                                      <p:to>
                                        <p:strVal val="visible"/>
                                      </p:to>
                                    </p:set>
                                    <p:animEffect transition="in" filter="fade">
                                      <p:cBhvr>
                                        <p:cTn id="119" dur="500"/>
                                        <p:tgtEl>
                                          <p:spTgt spid="149"/>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50"/>
                                        </p:tgtEl>
                                        <p:attrNameLst>
                                          <p:attrName>style.visibility</p:attrName>
                                        </p:attrNameLst>
                                      </p:cBhvr>
                                      <p:to>
                                        <p:strVal val="visible"/>
                                      </p:to>
                                    </p:set>
                                    <p:animEffect transition="in" filter="fade">
                                      <p:cBhvr>
                                        <p:cTn id="122" dur="500"/>
                                        <p:tgtEl>
                                          <p:spTgt spid="150"/>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51"/>
                                        </p:tgtEl>
                                        <p:attrNameLst>
                                          <p:attrName>style.visibility</p:attrName>
                                        </p:attrNameLst>
                                      </p:cBhvr>
                                      <p:to>
                                        <p:strVal val="visible"/>
                                      </p:to>
                                    </p:set>
                                    <p:animEffect transition="in" filter="fade">
                                      <p:cBhvr>
                                        <p:cTn id="125" dur="500"/>
                                        <p:tgtEl>
                                          <p:spTgt spid="151"/>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52"/>
                                        </p:tgtEl>
                                        <p:attrNameLst>
                                          <p:attrName>style.visibility</p:attrName>
                                        </p:attrNameLst>
                                      </p:cBhvr>
                                      <p:to>
                                        <p:strVal val="visible"/>
                                      </p:to>
                                    </p:set>
                                    <p:animEffect transition="in" filter="fade">
                                      <p:cBhvr>
                                        <p:cTn id="128" dur="500"/>
                                        <p:tgtEl>
                                          <p:spTgt spid="152"/>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53"/>
                                        </p:tgtEl>
                                        <p:attrNameLst>
                                          <p:attrName>style.visibility</p:attrName>
                                        </p:attrNameLst>
                                      </p:cBhvr>
                                      <p:to>
                                        <p:strVal val="visible"/>
                                      </p:to>
                                    </p:set>
                                    <p:animEffect transition="in" filter="fade">
                                      <p:cBhvr>
                                        <p:cTn id="131" dur="500"/>
                                        <p:tgtEl>
                                          <p:spTgt spid="153"/>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103"/>
                                        </p:tgtEl>
                                        <p:attrNameLst>
                                          <p:attrName>style.visibility</p:attrName>
                                        </p:attrNameLst>
                                      </p:cBhvr>
                                      <p:to>
                                        <p:strVal val="visible"/>
                                      </p:to>
                                    </p:set>
                                    <p:animEffect transition="in" filter="fade">
                                      <p:cBhvr>
                                        <p:cTn id="136" dur="500"/>
                                        <p:tgtEl>
                                          <p:spTgt spid="103"/>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05"/>
                                        </p:tgtEl>
                                        <p:attrNameLst>
                                          <p:attrName>style.visibility</p:attrName>
                                        </p:attrNameLst>
                                      </p:cBhvr>
                                      <p:to>
                                        <p:strVal val="visible"/>
                                      </p:to>
                                    </p:set>
                                    <p:animEffect transition="in" filter="fade">
                                      <p:cBhvr>
                                        <p:cTn id="139" dur="500"/>
                                        <p:tgtEl>
                                          <p:spTgt spid="105"/>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106"/>
                                        </p:tgtEl>
                                        <p:attrNameLst>
                                          <p:attrName>style.visibility</p:attrName>
                                        </p:attrNameLst>
                                      </p:cBhvr>
                                      <p:to>
                                        <p:strVal val="visible"/>
                                      </p:to>
                                    </p:set>
                                    <p:animEffect transition="in" filter="fade">
                                      <p:cBhvr>
                                        <p:cTn id="142" dur="500"/>
                                        <p:tgtEl>
                                          <p:spTgt spid="106"/>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108"/>
                                        </p:tgtEl>
                                        <p:attrNameLst>
                                          <p:attrName>style.visibility</p:attrName>
                                        </p:attrNameLst>
                                      </p:cBhvr>
                                      <p:to>
                                        <p:strVal val="visible"/>
                                      </p:to>
                                    </p:set>
                                    <p:animEffect transition="in" filter="fade">
                                      <p:cBhvr>
                                        <p:cTn id="145" dur="500"/>
                                        <p:tgtEl>
                                          <p:spTgt spid="108"/>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09"/>
                                        </p:tgtEl>
                                        <p:attrNameLst>
                                          <p:attrName>style.visibility</p:attrName>
                                        </p:attrNameLst>
                                      </p:cBhvr>
                                      <p:to>
                                        <p:strVal val="visible"/>
                                      </p:to>
                                    </p:set>
                                    <p:animEffect transition="in" filter="fade">
                                      <p:cBhvr>
                                        <p:cTn id="148" dur="500"/>
                                        <p:tgtEl>
                                          <p:spTgt spid="109"/>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111"/>
                                        </p:tgtEl>
                                        <p:attrNameLst>
                                          <p:attrName>style.visibility</p:attrName>
                                        </p:attrNameLst>
                                      </p:cBhvr>
                                      <p:to>
                                        <p:strVal val="visible"/>
                                      </p:to>
                                    </p:set>
                                    <p:animEffect transition="in" filter="fade">
                                      <p:cBhvr>
                                        <p:cTn id="151" dur="500"/>
                                        <p:tgtEl>
                                          <p:spTgt spid="111"/>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112"/>
                                        </p:tgtEl>
                                        <p:attrNameLst>
                                          <p:attrName>style.visibility</p:attrName>
                                        </p:attrNameLst>
                                      </p:cBhvr>
                                      <p:to>
                                        <p:strVal val="visible"/>
                                      </p:to>
                                    </p:set>
                                    <p:animEffect transition="in" filter="fade">
                                      <p:cBhvr>
                                        <p:cTn id="154" dur="500"/>
                                        <p:tgtEl>
                                          <p:spTgt spid="112"/>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114"/>
                                        </p:tgtEl>
                                        <p:attrNameLst>
                                          <p:attrName>style.visibility</p:attrName>
                                        </p:attrNameLst>
                                      </p:cBhvr>
                                      <p:to>
                                        <p:strVal val="visible"/>
                                      </p:to>
                                    </p:set>
                                    <p:animEffect transition="in" filter="fade">
                                      <p:cBhvr>
                                        <p:cTn id="157" dur="500"/>
                                        <p:tgtEl>
                                          <p:spTgt spid="114"/>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115"/>
                                        </p:tgtEl>
                                        <p:attrNameLst>
                                          <p:attrName>style.visibility</p:attrName>
                                        </p:attrNameLst>
                                      </p:cBhvr>
                                      <p:to>
                                        <p:strVal val="visible"/>
                                      </p:to>
                                    </p:set>
                                    <p:animEffect transition="in" filter="fade">
                                      <p:cBhvr>
                                        <p:cTn id="160" dur="500"/>
                                        <p:tgtEl>
                                          <p:spTgt spid="115"/>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117"/>
                                        </p:tgtEl>
                                        <p:attrNameLst>
                                          <p:attrName>style.visibility</p:attrName>
                                        </p:attrNameLst>
                                      </p:cBhvr>
                                      <p:to>
                                        <p:strVal val="visible"/>
                                      </p:to>
                                    </p:set>
                                    <p:animEffect transition="in" filter="fade">
                                      <p:cBhvr>
                                        <p:cTn id="163" dur="500"/>
                                        <p:tgtEl>
                                          <p:spTgt spid="117"/>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118"/>
                                        </p:tgtEl>
                                        <p:attrNameLst>
                                          <p:attrName>style.visibility</p:attrName>
                                        </p:attrNameLst>
                                      </p:cBhvr>
                                      <p:to>
                                        <p:strVal val="visible"/>
                                      </p:to>
                                    </p:set>
                                    <p:animEffect transition="in" filter="fade">
                                      <p:cBhvr>
                                        <p:cTn id="166" dur="500"/>
                                        <p:tgtEl>
                                          <p:spTgt spid="118"/>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120"/>
                                        </p:tgtEl>
                                        <p:attrNameLst>
                                          <p:attrName>style.visibility</p:attrName>
                                        </p:attrNameLst>
                                      </p:cBhvr>
                                      <p:to>
                                        <p:strVal val="visible"/>
                                      </p:to>
                                    </p:set>
                                    <p:animEffect transition="in" filter="fade">
                                      <p:cBhvr>
                                        <p:cTn id="169" dur="500"/>
                                        <p:tgtEl>
                                          <p:spTgt spid="120"/>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21"/>
                                        </p:tgtEl>
                                        <p:attrNameLst>
                                          <p:attrName>style.visibility</p:attrName>
                                        </p:attrNameLst>
                                      </p:cBhvr>
                                      <p:to>
                                        <p:strVal val="visible"/>
                                      </p:to>
                                    </p:set>
                                    <p:animEffect transition="in" filter="fade">
                                      <p:cBhvr>
                                        <p:cTn id="172" dur="500"/>
                                        <p:tgtEl>
                                          <p:spTgt spid="121"/>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22"/>
                                        </p:tgtEl>
                                        <p:attrNameLst>
                                          <p:attrName>style.visibility</p:attrName>
                                        </p:attrNameLst>
                                      </p:cBhvr>
                                      <p:to>
                                        <p:strVal val="visible"/>
                                      </p:to>
                                    </p:set>
                                    <p:animEffect transition="in" filter="fade">
                                      <p:cBhvr>
                                        <p:cTn id="175" dur="500"/>
                                        <p:tgtEl>
                                          <p:spTgt spid="122"/>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23"/>
                                        </p:tgtEl>
                                        <p:attrNameLst>
                                          <p:attrName>style.visibility</p:attrName>
                                        </p:attrNameLst>
                                      </p:cBhvr>
                                      <p:to>
                                        <p:strVal val="visible"/>
                                      </p:to>
                                    </p:set>
                                    <p:animEffect transition="in" filter="fade">
                                      <p:cBhvr>
                                        <p:cTn id="178" dur="500"/>
                                        <p:tgtEl>
                                          <p:spTgt spid="123"/>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124"/>
                                        </p:tgtEl>
                                        <p:attrNameLst>
                                          <p:attrName>style.visibility</p:attrName>
                                        </p:attrNameLst>
                                      </p:cBhvr>
                                      <p:to>
                                        <p:strVal val="visible"/>
                                      </p:to>
                                    </p:set>
                                    <p:animEffect transition="in" filter="fade">
                                      <p:cBhvr>
                                        <p:cTn id="181" dur="500"/>
                                        <p:tgtEl>
                                          <p:spTgt spid="124"/>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125"/>
                                        </p:tgtEl>
                                        <p:attrNameLst>
                                          <p:attrName>style.visibility</p:attrName>
                                        </p:attrNameLst>
                                      </p:cBhvr>
                                      <p:to>
                                        <p:strVal val="visible"/>
                                      </p:to>
                                    </p:set>
                                    <p:animEffect transition="in" filter="fade">
                                      <p:cBhvr>
                                        <p:cTn id="184" dur="500"/>
                                        <p:tgtEl>
                                          <p:spTgt spid="125"/>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126"/>
                                        </p:tgtEl>
                                        <p:attrNameLst>
                                          <p:attrName>style.visibility</p:attrName>
                                        </p:attrNameLst>
                                      </p:cBhvr>
                                      <p:to>
                                        <p:strVal val="visible"/>
                                      </p:to>
                                    </p:set>
                                    <p:animEffect transition="in" filter="fade">
                                      <p:cBhvr>
                                        <p:cTn id="187" dur="500"/>
                                        <p:tgtEl>
                                          <p:spTgt spid="126"/>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127"/>
                                        </p:tgtEl>
                                        <p:attrNameLst>
                                          <p:attrName>style.visibility</p:attrName>
                                        </p:attrNameLst>
                                      </p:cBhvr>
                                      <p:to>
                                        <p:strVal val="visible"/>
                                      </p:to>
                                    </p:set>
                                    <p:animEffect transition="in" filter="fade">
                                      <p:cBhvr>
                                        <p:cTn id="190" dur="500"/>
                                        <p:tgtEl>
                                          <p:spTgt spid="127"/>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128"/>
                                        </p:tgtEl>
                                        <p:attrNameLst>
                                          <p:attrName>style.visibility</p:attrName>
                                        </p:attrNameLst>
                                      </p:cBhvr>
                                      <p:to>
                                        <p:strVal val="visible"/>
                                      </p:to>
                                    </p:set>
                                    <p:animEffect transition="in" filter="fade">
                                      <p:cBhvr>
                                        <p:cTn id="193" dur="500"/>
                                        <p:tgtEl>
                                          <p:spTgt spid="128"/>
                                        </p:tgtEl>
                                      </p:cBhvr>
                                    </p:animEffect>
                                  </p:childTnLst>
                                </p:cTn>
                              </p:par>
                            </p:childTnLst>
                          </p:cTn>
                        </p:par>
                      </p:childTnLst>
                    </p:cTn>
                  </p:par>
                  <p:par>
                    <p:cTn id="194" fill="hold">
                      <p:stCondLst>
                        <p:cond delay="indefinite"/>
                      </p:stCondLst>
                      <p:childTnLst>
                        <p:par>
                          <p:cTn id="195" fill="hold">
                            <p:stCondLst>
                              <p:cond delay="0"/>
                            </p:stCondLst>
                            <p:childTnLst>
                              <p:par>
                                <p:cTn id="196" presetID="10" presetClass="entr" presetSubtype="0" fill="hold" grpId="0" nodeType="clickEffect">
                                  <p:stCondLst>
                                    <p:cond delay="0"/>
                                  </p:stCondLst>
                                  <p:childTnLst>
                                    <p:set>
                                      <p:cBhvr>
                                        <p:cTn id="197" dur="1" fill="hold">
                                          <p:stCondLst>
                                            <p:cond delay="0"/>
                                          </p:stCondLst>
                                        </p:cTn>
                                        <p:tgtEl>
                                          <p:spTgt spid="154"/>
                                        </p:tgtEl>
                                        <p:attrNameLst>
                                          <p:attrName>style.visibility</p:attrName>
                                        </p:attrNameLst>
                                      </p:cBhvr>
                                      <p:to>
                                        <p:strVal val="visible"/>
                                      </p:to>
                                    </p:set>
                                    <p:animEffect transition="in" filter="fade">
                                      <p:cBhvr>
                                        <p:cTn id="198" dur="500"/>
                                        <p:tgtEl>
                                          <p:spTgt spid="154"/>
                                        </p:tgtEl>
                                      </p:cBhvr>
                                    </p:animEffect>
                                  </p:childTnLst>
                                </p:cTn>
                              </p:par>
                              <p:par>
                                <p:cTn id="199" presetID="10" presetClass="entr" presetSubtype="0" fill="hold" grpId="0" nodeType="withEffect">
                                  <p:stCondLst>
                                    <p:cond delay="0"/>
                                  </p:stCondLst>
                                  <p:childTnLst>
                                    <p:set>
                                      <p:cBhvr>
                                        <p:cTn id="200" dur="1" fill="hold">
                                          <p:stCondLst>
                                            <p:cond delay="0"/>
                                          </p:stCondLst>
                                        </p:cTn>
                                        <p:tgtEl>
                                          <p:spTgt spid="155"/>
                                        </p:tgtEl>
                                        <p:attrNameLst>
                                          <p:attrName>style.visibility</p:attrName>
                                        </p:attrNameLst>
                                      </p:cBhvr>
                                      <p:to>
                                        <p:strVal val="visible"/>
                                      </p:to>
                                    </p:set>
                                    <p:animEffect transition="in" filter="fade">
                                      <p:cBhvr>
                                        <p:cTn id="201" dur="500"/>
                                        <p:tgtEl>
                                          <p:spTgt spid="155"/>
                                        </p:tgtEl>
                                      </p:cBhvr>
                                    </p:animEffect>
                                  </p:childTnLst>
                                </p:cTn>
                              </p:par>
                              <p:par>
                                <p:cTn id="202" presetID="10" presetClass="entr" presetSubtype="0" fill="hold" grpId="0" nodeType="withEffect">
                                  <p:stCondLst>
                                    <p:cond delay="0"/>
                                  </p:stCondLst>
                                  <p:childTnLst>
                                    <p:set>
                                      <p:cBhvr>
                                        <p:cTn id="203" dur="1" fill="hold">
                                          <p:stCondLst>
                                            <p:cond delay="0"/>
                                          </p:stCondLst>
                                        </p:cTn>
                                        <p:tgtEl>
                                          <p:spTgt spid="156"/>
                                        </p:tgtEl>
                                        <p:attrNameLst>
                                          <p:attrName>style.visibility</p:attrName>
                                        </p:attrNameLst>
                                      </p:cBhvr>
                                      <p:to>
                                        <p:strVal val="visible"/>
                                      </p:to>
                                    </p:set>
                                    <p:animEffect transition="in" filter="fade">
                                      <p:cBhvr>
                                        <p:cTn id="204" dur="500"/>
                                        <p:tgtEl>
                                          <p:spTgt spid="156"/>
                                        </p:tgtEl>
                                      </p:cBhvr>
                                    </p:animEffect>
                                  </p:childTnLst>
                                </p:cTn>
                              </p:par>
                              <p:par>
                                <p:cTn id="205" presetID="10" presetClass="entr" presetSubtype="0" fill="hold" grpId="0" nodeType="withEffect">
                                  <p:stCondLst>
                                    <p:cond delay="0"/>
                                  </p:stCondLst>
                                  <p:childTnLst>
                                    <p:set>
                                      <p:cBhvr>
                                        <p:cTn id="206" dur="1" fill="hold">
                                          <p:stCondLst>
                                            <p:cond delay="0"/>
                                          </p:stCondLst>
                                        </p:cTn>
                                        <p:tgtEl>
                                          <p:spTgt spid="157"/>
                                        </p:tgtEl>
                                        <p:attrNameLst>
                                          <p:attrName>style.visibility</p:attrName>
                                        </p:attrNameLst>
                                      </p:cBhvr>
                                      <p:to>
                                        <p:strVal val="visible"/>
                                      </p:to>
                                    </p:set>
                                    <p:animEffect transition="in" filter="fade">
                                      <p:cBhvr>
                                        <p:cTn id="207" dur="500"/>
                                        <p:tgtEl>
                                          <p:spTgt spid="157"/>
                                        </p:tgtEl>
                                      </p:cBhvr>
                                    </p:animEffect>
                                  </p:childTnLst>
                                </p:cTn>
                              </p:par>
                              <p:par>
                                <p:cTn id="208" presetID="10" presetClass="entr" presetSubtype="0" fill="hold" grpId="0" nodeType="withEffect">
                                  <p:stCondLst>
                                    <p:cond delay="0"/>
                                  </p:stCondLst>
                                  <p:childTnLst>
                                    <p:set>
                                      <p:cBhvr>
                                        <p:cTn id="209" dur="1" fill="hold">
                                          <p:stCondLst>
                                            <p:cond delay="0"/>
                                          </p:stCondLst>
                                        </p:cTn>
                                        <p:tgtEl>
                                          <p:spTgt spid="158"/>
                                        </p:tgtEl>
                                        <p:attrNameLst>
                                          <p:attrName>style.visibility</p:attrName>
                                        </p:attrNameLst>
                                      </p:cBhvr>
                                      <p:to>
                                        <p:strVal val="visible"/>
                                      </p:to>
                                    </p:set>
                                    <p:animEffect transition="in" filter="fade">
                                      <p:cBhvr>
                                        <p:cTn id="210" dur="500"/>
                                        <p:tgtEl>
                                          <p:spTgt spid="158"/>
                                        </p:tgtEl>
                                      </p:cBhvr>
                                    </p:animEffect>
                                  </p:childTnLst>
                                </p:cTn>
                              </p:par>
                              <p:par>
                                <p:cTn id="211" presetID="10" presetClass="entr" presetSubtype="0" fill="hold" grpId="0" nodeType="withEffect">
                                  <p:stCondLst>
                                    <p:cond delay="0"/>
                                  </p:stCondLst>
                                  <p:childTnLst>
                                    <p:set>
                                      <p:cBhvr>
                                        <p:cTn id="212" dur="1" fill="hold">
                                          <p:stCondLst>
                                            <p:cond delay="0"/>
                                          </p:stCondLst>
                                        </p:cTn>
                                        <p:tgtEl>
                                          <p:spTgt spid="159"/>
                                        </p:tgtEl>
                                        <p:attrNameLst>
                                          <p:attrName>style.visibility</p:attrName>
                                        </p:attrNameLst>
                                      </p:cBhvr>
                                      <p:to>
                                        <p:strVal val="visible"/>
                                      </p:to>
                                    </p:set>
                                    <p:animEffect transition="in" filter="fade">
                                      <p:cBhvr>
                                        <p:cTn id="213" dur="500"/>
                                        <p:tgtEl>
                                          <p:spTgt spid="159"/>
                                        </p:tgtEl>
                                      </p:cBhvr>
                                    </p:animEffect>
                                  </p:childTnLst>
                                </p:cTn>
                              </p:par>
                              <p:par>
                                <p:cTn id="214" presetID="10" presetClass="entr" presetSubtype="0" fill="hold" grpId="0" nodeType="withEffect">
                                  <p:stCondLst>
                                    <p:cond delay="0"/>
                                  </p:stCondLst>
                                  <p:childTnLst>
                                    <p:set>
                                      <p:cBhvr>
                                        <p:cTn id="215" dur="1" fill="hold">
                                          <p:stCondLst>
                                            <p:cond delay="0"/>
                                          </p:stCondLst>
                                        </p:cTn>
                                        <p:tgtEl>
                                          <p:spTgt spid="160"/>
                                        </p:tgtEl>
                                        <p:attrNameLst>
                                          <p:attrName>style.visibility</p:attrName>
                                        </p:attrNameLst>
                                      </p:cBhvr>
                                      <p:to>
                                        <p:strVal val="visible"/>
                                      </p:to>
                                    </p:set>
                                    <p:animEffect transition="in" filter="fade">
                                      <p:cBhvr>
                                        <p:cTn id="216" dur="500"/>
                                        <p:tgtEl>
                                          <p:spTgt spid="160"/>
                                        </p:tgtEl>
                                      </p:cBhvr>
                                    </p:animEffect>
                                  </p:childTnLst>
                                </p:cTn>
                              </p:par>
                              <p:par>
                                <p:cTn id="217" presetID="10" presetClass="entr" presetSubtype="0" fill="hold" grpId="0" nodeType="withEffect">
                                  <p:stCondLst>
                                    <p:cond delay="0"/>
                                  </p:stCondLst>
                                  <p:childTnLst>
                                    <p:set>
                                      <p:cBhvr>
                                        <p:cTn id="218" dur="1" fill="hold">
                                          <p:stCondLst>
                                            <p:cond delay="0"/>
                                          </p:stCondLst>
                                        </p:cTn>
                                        <p:tgtEl>
                                          <p:spTgt spid="161"/>
                                        </p:tgtEl>
                                        <p:attrNameLst>
                                          <p:attrName>style.visibility</p:attrName>
                                        </p:attrNameLst>
                                      </p:cBhvr>
                                      <p:to>
                                        <p:strVal val="visible"/>
                                      </p:to>
                                    </p:set>
                                    <p:animEffect transition="in" filter="fade">
                                      <p:cBhvr>
                                        <p:cTn id="219" dur="500"/>
                                        <p:tgtEl>
                                          <p:spTgt spid="161"/>
                                        </p:tgtEl>
                                      </p:cBhvr>
                                    </p:animEffect>
                                  </p:childTnLst>
                                </p:cTn>
                              </p:par>
                              <p:par>
                                <p:cTn id="220" presetID="10" presetClass="entr" presetSubtype="0" fill="hold" grpId="0" nodeType="withEffect">
                                  <p:stCondLst>
                                    <p:cond delay="0"/>
                                  </p:stCondLst>
                                  <p:childTnLst>
                                    <p:set>
                                      <p:cBhvr>
                                        <p:cTn id="221" dur="1" fill="hold">
                                          <p:stCondLst>
                                            <p:cond delay="0"/>
                                          </p:stCondLst>
                                        </p:cTn>
                                        <p:tgtEl>
                                          <p:spTgt spid="162"/>
                                        </p:tgtEl>
                                        <p:attrNameLst>
                                          <p:attrName>style.visibility</p:attrName>
                                        </p:attrNameLst>
                                      </p:cBhvr>
                                      <p:to>
                                        <p:strVal val="visible"/>
                                      </p:to>
                                    </p:set>
                                    <p:animEffect transition="in" filter="fade">
                                      <p:cBhvr>
                                        <p:cTn id="222" dur="500"/>
                                        <p:tgtEl>
                                          <p:spTgt spid="162"/>
                                        </p:tgtEl>
                                      </p:cBhvr>
                                    </p:animEffect>
                                  </p:childTnLst>
                                </p:cTn>
                              </p:par>
                              <p:par>
                                <p:cTn id="223" presetID="10" presetClass="entr" presetSubtype="0" fill="hold" grpId="0" nodeType="withEffect">
                                  <p:stCondLst>
                                    <p:cond delay="0"/>
                                  </p:stCondLst>
                                  <p:childTnLst>
                                    <p:set>
                                      <p:cBhvr>
                                        <p:cTn id="224" dur="1" fill="hold">
                                          <p:stCondLst>
                                            <p:cond delay="0"/>
                                          </p:stCondLst>
                                        </p:cTn>
                                        <p:tgtEl>
                                          <p:spTgt spid="163"/>
                                        </p:tgtEl>
                                        <p:attrNameLst>
                                          <p:attrName>style.visibility</p:attrName>
                                        </p:attrNameLst>
                                      </p:cBhvr>
                                      <p:to>
                                        <p:strVal val="visible"/>
                                      </p:to>
                                    </p:set>
                                    <p:animEffect transition="in" filter="fade">
                                      <p:cBhvr>
                                        <p:cTn id="225" dur="500"/>
                                        <p:tgtEl>
                                          <p:spTgt spid="163"/>
                                        </p:tgtEl>
                                      </p:cBhvr>
                                    </p:animEffect>
                                  </p:childTnLst>
                                </p:cTn>
                              </p:par>
                              <p:par>
                                <p:cTn id="226" presetID="10" presetClass="entr" presetSubtype="0" fill="hold" grpId="0" nodeType="withEffect">
                                  <p:stCondLst>
                                    <p:cond delay="0"/>
                                  </p:stCondLst>
                                  <p:childTnLst>
                                    <p:set>
                                      <p:cBhvr>
                                        <p:cTn id="227" dur="1" fill="hold">
                                          <p:stCondLst>
                                            <p:cond delay="0"/>
                                          </p:stCondLst>
                                        </p:cTn>
                                        <p:tgtEl>
                                          <p:spTgt spid="164"/>
                                        </p:tgtEl>
                                        <p:attrNameLst>
                                          <p:attrName>style.visibility</p:attrName>
                                        </p:attrNameLst>
                                      </p:cBhvr>
                                      <p:to>
                                        <p:strVal val="visible"/>
                                      </p:to>
                                    </p:set>
                                    <p:animEffect transition="in" filter="fade">
                                      <p:cBhvr>
                                        <p:cTn id="228" dur="500"/>
                                        <p:tgtEl>
                                          <p:spTgt spid="164"/>
                                        </p:tgtEl>
                                      </p:cBhvr>
                                    </p:animEffect>
                                  </p:childTnLst>
                                </p:cTn>
                              </p:par>
                              <p:par>
                                <p:cTn id="229" presetID="10" presetClass="entr" presetSubtype="0" fill="hold" grpId="0" nodeType="withEffect">
                                  <p:stCondLst>
                                    <p:cond delay="0"/>
                                  </p:stCondLst>
                                  <p:childTnLst>
                                    <p:set>
                                      <p:cBhvr>
                                        <p:cTn id="230" dur="1" fill="hold">
                                          <p:stCondLst>
                                            <p:cond delay="0"/>
                                          </p:stCondLst>
                                        </p:cTn>
                                        <p:tgtEl>
                                          <p:spTgt spid="165"/>
                                        </p:tgtEl>
                                        <p:attrNameLst>
                                          <p:attrName>style.visibility</p:attrName>
                                        </p:attrNameLst>
                                      </p:cBhvr>
                                      <p:to>
                                        <p:strVal val="visible"/>
                                      </p:to>
                                    </p:set>
                                    <p:animEffect transition="in" filter="fade">
                                      <p:cBhvr>
                                        <p:cTn id="231" dur="500"/>
                                        <p:tgtEl>
                                          <p:spTgt spid="165"/>
                                        </p:tgtEl>
                                      </p:cBhvr>
                                    </p:animEffect>
                                  </p:childTnLst>
                                </p:cTn>
                              </p:par>
                            </p:childTnLst>
                          </p:cTn>
                        </p:par>
                      </p:childTnLst>
                    </p:cTn>
                  </p:par>
                  <p:par>
                    <p:cTn id="232" fill="hold">
                      <p:stCondLst>
                        <p:cond delay="indefinite"/>
                      </p:stCondLst>
                      <p:childTnLst>
                        <p:par>
                          <p:cTn id="233" fill="hold">
                            <p:stCondLst>
                              <p:cond delay="0"/>
                            </p:stCondLst>
                            <p:childTnLst>
                              <p:par>
                                <p:cTn id="234" presetID="10" presetClass="entr" presetSubtype="0" fill="hold" nodeType="clickEffect">
                                  <p:stCondLst>
                                    <p:cond delay="0"/>
                                  </p:stCondLst>
                                  <p:childTnLst>
                                    <p:set>
                                      <p:cBhvr>
                                        <p:cTn id="235" dur="1" fill="hold">
                                          <p:stCondLst>
                                            <p:cond delay="0"/>
                                          </p:stCondLst>
                                        </p:cTn>
                                        <p:tgtEl>
                                          <p:spTgt spid="166">
                                            <p:txEl>
                                              <p:pRg st="2" end="2"/>
                                            </p:txEl>
                                          </p:spTgt>
                                        </p:tgtEl>
                                        <p:attrNameLst>
                                          <p:attrName>style.visibility</p:attrName>
                                        </p:attrNameLst>
                                      </p:cBhvr>
                                      <p:to>
                                        <p:strVal val="visible"/>
                                      </p:to>
                                    </p:set>
                                    <p:animEffect transition="in" filter="fade">
                                      <p:cBhvr>
                                        <p:cTn id="236" dur="500"/>
                                        <p:tgtEl>
                                          <p:spTgt spid="16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4" grpId="0" animBg="1"/>
      <p:bldP spid="66" grpId="0" animBg="1"/>
      <p:bldP spid="83" grpId="0" animBg="1"/>
      <p:bldP spid="84"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5" grpId="0" animBg="1"/>
      <p:bldP spid="106" grpId="0" animBg="1"/>
      <p:bldP spid="108" grpId="0" animBg="1"/>
      <p:bldP spid="109" grpId="0" animBg="1"/>
      <p:bldP spid="111" grpId="0" animBg="1"/>
      <p:bldP spid="112" grpId="0" animBg="1"/>
      <p:bldP spid="114" grpId="0" animBg="1"/>
      <p:bldP spid="115" grpId="0" animBg="1"/>
      <p:bldP spid="117" grpId="0" animBg="1"/>
      <p:bldP spid="118"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6324600" cy="609600"/>
          </a:xfrm>
        </p:spPr>
        <p:txBody>
          <a:bodyPr/>
          <a:lstStyle/>
          <a:p>
            <a:r>
              <a:rPr lang="en-US" dirty="0"/>
              <a:t>Why Join?</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12</a:t>
            </a:fld>
            <a:endParaRPr lang="en-US"/>
          </a:p>
        </p:txBody>
      </p:sp>
      <p:sp>
        <p:nvSpPr>
          <p:cNvPr id="3" name="TextBox 2"/>
          <p:cNvSpPr txBox="1"/>
          <p:nvPr/>
        </p:nvSpPr>
        <p:spPr>
          <a:xfrm>
            <a:off x="355852" y="731520"/>
            <a:ext cx="685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ISBN</a:t>
            </a:r>
          </a:p>
        </p:txBody>
      </p:sp>
      <p:sp>
        <p:nvSpPr>
          <p:cNvPr id="8" name="TextBox 7"/>
          <p:cNvSpPr txBox="1"/>
          <p:nvPr/>
        </p:nvSpPr>
        <p:spPr>
          <a:xfrm>
            <a:off x="1041652" y="731520"/>
            <a:ext cx="9144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10" name="TextBox 9"/>
          <p:cNvSpPr txBox="1"/>
          <p:nvPr/>
        </p:nvSpPr>
        <p:spPr>
          <a:xfrm>
            <a:off x="1956052" y="731520"/>
            <a:ext cx="685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Price</a:t>
            </a:r>
          </a:p>
        </p:txBody>
      </p:sp>
      <p:sp>
        <p:nvSpPr>
          <p:cNvPr id="11" name="TextBox 10"/>
          <p:cNvSpPr txBox="1"/>
          <p:nvPr/>
        </p:nvSpPr>
        <p:spPr>
          <a:xfrm>
            <a:off x="2641852" y="731520"/>
            <a:ext cx="1066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Publisher</a:t>
            </a:r>
          </a:p>
        </p:txBody>
      </p:sp>
      <p:sp>
        <p:nvSpPr>
          <p:cNvPr id="12" name="TextBox 11"/>
          <p:cNvSpPr txBox="1"/>
          <p:nvPr/>
        </p:nvSpPr>
        <p:spPr>
          <a:xfrm>
            <a:off x="355852" y="100584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13" name="TextBox 12"/>
          <p:cNvSpPr txBox="1"/>
          <p:nvPr/>
        </p:nvSpPr>
        <p:spPr>
          <a:xfrm>
            <a:off x="1041652" y="100584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C++</a:t>
            </a:r>
          </a:p>
        </p:txBody>
      </p:sp>
      <p:sp>
        <p:nvSpPr>
          <p:cNvPr id="14" name="TextBox 13"/>
          <p:cNvSpPr txBox="1"/>
          <p:nvPr/>
        </p:nvSpPr>
        <p:spPr>
          <a:xfrm>
            <a:off x="1956052" y="100584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9.95</a:t>
            </a:r>
          </a:p>
        </p:txBody>
      </p:sp>
      <p:sp>
        <p:nvSpPr>
          <p:cNvPr id="15" name="TextBox 14"/>
          <p:cNvSpPr txBox="1"/>
          <p:nvPr/>
        </p:nvSpPr>
        <p:spPr>
          <a:xfrm>
            <a:off x="2641852" y="100584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16" name="TextBox 15"/>
          <p:cNvSpPr txBox="1"/>
          <p:nvPr/>
        </p:nvSpPr>
        <p:spPr>
          <a:xfrm>
            <a:off x="355852" y="128016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17" name="TextBox 16"/>
          <p:cNvSpPr txBox="1"/>
          <p:nvPr/>
        </p:nvSpPr>
        <p:spPr>
          <a:xfrm>
            <a:off x="1041652" y="128016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Java</a:t>
            </a:r>
          </a:p>
        </p:txBody>
      </p:sp>
      <p:sp>
        <p:nvSpPr>
          <p:cNvPr id="18" name="TextBox 17"/>
          <p:cNvSpPr txBox="1"/>
          <p:nvPr/>
        </p:nvSpPr>
        <p:spPr>
          <a:xfrm>
            <a:off x="1956052" y="128016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50.00</a:t>
            </a:r>
          </a:p>
        </p:txBody>
      </p:sp>
      <p:sp>
        <p:nvSpPr>
          <p:cNvPr id="19" name="TextBox 18"/>
          <p:cNvSpPr txBox="1"/>
          <p:nvPr/>
        </p:nvSpPr>
        <p:spPr>
          <a:xfrm>
            <a:off x="2641852" y="128016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20" name="TextBox 19"/>
          <p:cNvSpPr txBox="1"/>
          <p:nvPr/>
        </p:nvSpPr>
        <p:spPr>
          <a:xfrm>
            <a:off x="355852" y="155448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9981</a:t>
            </a:r>
          </a:p>
        </p:txBody>
      </p:sp>
      <p:sp>
        <p:nvSpPr>
          <p:cNvPr id="21" name="TextBox 20"/>
          <p:cNvSpPr txBox="1"/>
          <p:nvPr/>
        </p:nvSpPr>
        <p:spPr>
          <a:xfrm>
            <a:off x="1041652" y="155448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Using Perl</a:t>
            </a:r>
          </a:p>
        </p:txBody>
      </p:sp>
      <p:sp>
        <p:nvSpPr>
          <p:cNvPr id="22" name="TextBox 21"/>
          <p:cNvSpPr txBox="1"/>
          <p:nvPr/>
        </p:nvSpPr>
        <p:spPr>
          <a:xfrm>
            <a:off x="1956052" y="155448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2.46</a:t>
            </a:r>
          </a:p>
        </p:txBody>
      </p:sp>
      <p:sp>
        <p:nvSpPr>
          <p:cNvPr id="23" name="TextBox 22"/>
          <p:cNvSpPr txBox="1"/>
          <p:nvPr/>
        </p:nvSpPr>
        <p:spPr>
          <a:xfrm>
            <a:off x="2641852" y="155448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24" name="TextBox 23"/>
          <p:cNvSpPr txBox="1"/>
          <p:nvPr/>
        </p:nvSpPr>
        <p:spPr>
          <a:xfrm>
            <a:off x="355852" y="182880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1055</a:t>
            </a:r>
          </a:p>
        </p:txBody>
      </p:sp>
      <p:sp>
        <p:nvSpPr>
          <p:cNvPr id="25" name="TextBox 24"/>
          <p:cNvSpPr txBox="1"/>
          <p:nvPr/>
        </p:nvSpPr>
        <p:spPr>
          <a:xfrm>
            <a:off x="1041652" y="182880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JavaScript</a:t>
            </a:r>
          </a:p>
        </p:txBody>
      </p:sp>
      <p:sp>
        <p:nvSpPr>
          <p:cNvPr id="26" name="TextBox 25"/>
          <p:cNvSpPr txBox="1"/>
          <p:nvPr/>
        </p:nvSpPr>
        <p:spPr>
          <a:xfrm>
            <a:off x="1956052" y="182880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10.00</a:t>
            </a:r>
          </a:p>
        </p:txBody>
      </p:sp>
      <p:sp>
        <p:nvSpPr>
          <p:cNvPr id="27" name="TextBox 26"/>
          <p:cNvSpPr txBox="1"/>
          <p:nvPr/>
        </p:nvSpPr>
        <p:spPr>
          <a:xfrm>
            <a:off x="2641852" y="182880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7" name="TextBox 6"/>
          <p:cNvSpPr txBox="1"/>
          <p:nvPr/>
        </p:nvSpPr>
        <p:spPr>
          <a:xfrm>
            <a:off x="234594" y="317926"/>
            <a:ext cx="1447800" cy="369332"/>
          </a:xfrm>
          <a:prstGeom prst="rect">
            <a:avLst/>
          </a:prstGeom>
          <a:noFill/>
        </p:spPr>
        <p:txBody>
          <a:bodyPr wrap="square" rtlCol="0">
            <a:spAutoFit/>
          </a:bodyPr>
          <a:lstStyle/>
          <a:p>
            <a:r>
              <a:rPr lang="en-US" b="1" dirty="0"/>
              <a:t>BOOK</a:t>
            </a:r>
          </a:p>
        </p:txBody>
      </p:sp>
      <p:sp>
        <p:nvSpPr>
          <p:cNvPr id="85" name="TextBox 84"/>
          <p:cNvSpPr txBox="1"/>
          <p:nvPr/>
        </p:nvSpPr>
        <p:spPr>
          <a:xfrm>
            <a:off x="3705768" y="731520"/>
            <a:ext cx="109315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Author</a:t>
            </a:r>
          </a:p>
        </p:txBody>
      </p:sp>
      <p:sp>
        <p:nvSpPr>
          <p:cNvPr id="104" name="TextBox 103"/>
          <p:cNvSpPr txBox="1"/>
          <p:nvPr/>
        </p:nvSpPr>
        <p:spPr>
          <a:xfrm>
            <a:off x="3707205" y="100584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07" name="TextBox 106"/>
          <p:cNvSpPr txBox="1"/>
          <p:nvPr/>
        </p:nvSpPr>
        <p:spPr>
          <a:xfrm>
            <a:off x="3707205" y="128016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13" name="TextBox 112"/>
          <p:cNvSpPr txBox="1"/>
          <p:nvPr/>
        </p:nvSpPr>
        <p:spPr>
          <a:xfrm>
            <a:off x="3705774" y="182880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116" name="TextBox 115"/>
          <p:cNvSpPr txBox="1"/>
          <p:nvPr/>
        </p:nvSpPr>
        <p:spPr>
          <a:xfrm>
            <a:off x="3705774" y="155448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59" name="TextBox 58"/>
          <p:cNvSpPr txBox="1"/>
          <p:nvPr/>
        </p:nvSpPr>
        <p:spPr>
          <a:xfrm>
            <a:off x="355846" y="2377440"/>
            <a:ext cx="685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ISBN</a:t>
            </a:r>
          </a:p>
        </p:txBody>
      </p:sp>
      <p:sp>
        <p:nvSpPr>
          <p:cNvPr id="60" name="TextBox 59"/>
          <p:cNvSpPr txBox="1"/>
          <p:nvPr/>
        </p:nvSpPr>
        <p:spPr>
          <a:xfrm>
            <a:off x="1041646" y="2377440"/>
            <a:ext cx="9144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61" name="TextBox 60"/>
          <p:cNvSpPr txBox="1"/>
          <p:nvPr/>
        </p:nvSpPr>
        <p:spPr>
          <a:xfrm>
            <a:off x="1956046" y="2377440"/>
            <a:ext cx="685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Price</a:t>
            </a:r>
          </a:p>
        </p:txBody>
      </p:sp>
      <p:sp>
        <p:nvSpPr>
          <p:cNvPr id="62" name="TextBox 61"/>
          <p:cNvSpPr txBox="1"/>
          <p:nvPr/>
        </p:nvSpPr>
        <p:spPr>
          <a:xfrm>
            <a:off x="2641846" y="2377440"/>
            <a:ext cx="1066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Publisher</a:t>
            </a:r>
          </a:p>
        </p:txBody>
      </p:sp>
      <p:sp>
        <p:nvSpPr>
          <p:cNvPr id="64" name="TextBox 63"/>
          <p:cNvSpPr txBox="1"/>
          <p:nvPr/>
        </p:nvSpPr>
        <p:spPr>
          <a:xfrm>
            <a:off x="355846" y="265176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66" name="TextBox 65"/>
          <p:cNvSpPr txBox="1"/>
          <p:nvPr/>
        </p:nvSpPr>
        <p:spPr>
          <a:xfrm>
            <a:off x="1041646" y="265176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C++</a:t>
            </a:r>
          </a:p>
        </p:txBody>
      </p:sp>
      <p:sp>
        <p:nvSpPr>
          <p:cNvPr id="83" name="TextBox 82"/>
          <p:cNvSpPr txBox="1"/>
          <p:nvPr/>
        </p:nvSpPr>
        <p:spPr>
          <a:xfrm>
            <a:off x="1956046" y="265176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9.95</a:t>
            </a:r>
          </a:p>
        </p:txBody>
      </p:sp>
      <p:sp>
        <p:nvSpPr>
          <p:cNvPr id="84" name="TextBox 83"/>
          <p:cNvSpPr txBox="1"/>
          <p:nvPr/>
        </p:nvSpPr>
        <p:spPr>
          <a:xfrm>
            <a:off x="2641846" y="265176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86" name="TextBox 85"/>
          <p:cNvSpPr txBox="1"/>
          <p:nvPr/>
        </p:nvSpPr>
        <p:spPr>
          <a:xfrm>
            <a:off x="355846" y="292608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87" name="TextBox 86"/>
          <p:cNvSpPr txBox="1"/>
          <p:nvPr/>
        </p:nvSpPr>
        <p:spPr>
          <a:xfrm>
            <a:off x="1041646" y="292608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Java</a:t>
            </a:r>
          </a:p>
        </p:txBody>
      </p:sp>
      <p:sp>
        <p:nvSpPr>
          <p:cNvPr id="88" name="TextBox 87"/>
          <p:cNvSpPr txBox="1"/>
          <p:nvPr/>
        </p:nvSpPr>
        <p:spPr>
          <a:xfrm>
            <a:off x="1956046" y="292608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50.00</a:t>
            </a:r>
          </a:p>
        </p:txBody>
      </p:sp>
      <p:sp>
        <p:nvSpPr>
          <p:cNvPr id="89" name="TextBox 88"/>
          <p:cNvSpPr txBox="1"/>
          <p:nvPr/>
        </p:nvSpPr>
        <p:spPr>
          <a:xfrm>
            <a:off x="2641846" y="292608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90" name="TextBox 89"/>
          <p:cNvSpPr txBox="1"/>
          <p:nvPr/>
        </p:nvSpPr>
        <p:spPr>
          <a:xfrm>
            <a:off x="355846" y="320040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9981</a:t>
            </a:r>
          </a:p>
        </p:txBody>
      </p:sp>
      <p:sp>
        <p:nvSpPr>
          <p:cNvPr id="91" name="TextBox 90"/>
          <p:cNvSpPr txBox="1"/>
          <p:nvPr/>
        </p:nvSpPr>
        <p:spPr>
          <a:xfrm>
            <a:off x="1041646" y="320040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Using Perl</a:t>
            </a:r>
          </a:p>
        </p:txBody>
      </p:sp>
      <p:sp>
        <p:nvSpPr>
          <p:cNvPr id="92" name="TextBox 91"/>
          <p:cNvSpPr txBox="1"/>
          <p:nvPr/>
        </p:nvSpPr>
        <p:spPr>
          <a:xfrm>
            <a:off x="1956046" y="320040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2.46</a:t>
            </a:r>
          </a:p>
        </p:txBody>
      </p:sp>
      <p:sp>
        <p:nvSpPr>
          <p:cNvPr id="93" name="TextBox 92"/>
          <p:cNvSpPr txBox="1"/>
          <p:nvPr/>
        </p:nvSpPr>
        <p:spPr>
          <a:xfrm>
            <a:off x="2641846" y="320040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94" name="TextBox 93"/>
          <p:cNvSpPr txBox="1"/>
          <p:nvPr/>
        </p:nvSpPr>
        <p:spPr>
          <a:xfrm>
            <a:off x="355846" y="347472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1055</a:t>
            </a:r>
          </a:p>
        </p:txBody>
      </p:sp>
      <p:sp>
        <p:nvSpPr>
          <p:cNvPr id="95" name="TextBox 94"/>
          <p:cNvSpPr txBox="1"/>
          <p:nvPr/>
        </p:nvSpPr>
        <p:spPr>
          <a:xfrm>
            <a:off x="1041646" y="347472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JavaScript</a:t>
            </a:r>
          </a:p>
        </p:txBody>
      </p:sp>
      <p:sp>
        <p:nvSpPr>
          <p:cNvPr id="96" name="TextBox 95"/>
          <p:cNvSpPr txBox="1"/>
          <p:nvPr/>
        </p:nvSpPr>
        <p:spPr>
          <a:xfrm>
            <a:off x="1956046" y="347472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10.00</a:t>
            </a:r>
          </a:p>
        </p:txBody>
      </p:sp>
      <p:sp>
        <p:nvSpPr>
          <p:cNvPr id="97" name="TextBox 96"/>
          <p:cNvSpPr txBox="1"/>
          <p:nvPr/>
        </p:nvSpPr>
        <p:spPr>
          <a:xfrm>
            <a:off x="2641846" y="347472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98" name="TextBox 97"/>
          <p:cNvSpPr txBox="1"/>
          <p:nvPr/>
        </p:nvSpPr>
        <p:spPr>
          <a:xfrm>
            <a:off x="3705762" y="2377440"/>
            <a:ext cx="109315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Author</a:t>
            </a:r>
          </a:p>
        </p:txBody>
      </p:sp>
      <p:sp>
        <p:nvSpPr>
          <p:cNvPr id="99" name="TextBox 98"/>
          <p:cNvSpPr txBox="1"/>
          <p:nvPr/>
        </p:nvSpPr>
        <p:spPr>
          <a:xfrm>
            <a:off x="3707199" y="265176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00" name="TextBox 99"/>
          <p:cNvSpPr txBox="1"/>
          <p:nvPr/>
        </p:nvSpPr>
        <p:spPr>
          <a:xfrm>
            <a:off x="3707199" y="292608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01" name="TextBox 100"/>
          <p:cNvSpPr txBox="1"/>
          <p:nvPr/>
        </p:nvSpPr>
        <p:spPr>
          <a:xfrm>
            <a:off x="3705768" y="347472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102" name="TextBox 101"/>
          <p:cNvSpPr txBox="1"/>
          <p:nvPr/>
        </p:nvSpPr>
        <p:spPr>
          <a:xfrm>
            <a:off x="3705768" y="320040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103" name="TextBox 102"/>
          <p:cNvSpPr txBox="1"/>
          <p:nvPr/>
        </p:nvSpPr>
        <p:spPr>
          <a:xfrm>
            <a:off x="355841" y="374904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105" name="TextBox 104"/>
          <p:cNvSpPr txBox="1"/>
          <p:nvPr/>
        </p:nvSpPr>
        <p:spPr>
          <a:xfrm>
            <a:off x="1041641" y="374904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C++</a:t>
            </a:r>
          </a:p>
        </p:txBody>
      </p:sp>
      <p:sp>
        <p:nvSpPr>
          <p:cNvPr id="106" name="TextBox 105"/>
          <p:cNvSpPr txBox="1"/>
          <p:nvPr/>
        </p:nvSpPr>
        <p:spPr>
          <a:xfrm>
            <a:off x="1956041" y="374904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9.95</a:t>
            </a:r>
          </a:p>
        </p:txBody>
      </p:sp>
      <p:sp>
        <p:nvSpPr>
          <p:cNvPr id="108" name="TextBox 107"/>
          <p:cNvSpPr txBox="1"/>
          <p:nvPr/>
        </p:nvSpPr>
        <p:spPr>
          <a:xfrm>
            <a:off x="2641841" y="374904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109" name="TextBox 108"/>
          <p:cNvSpPr txBox="1"/>
          <p:nvPr/>
        </p:nvSpPr>
        <p:spPr>
          <a:xfrm>
            <a:off x="355841" y="402336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111" name="TextBox 110"/>
          <p:cNvSpPr txBox="1"/>
          <p:nvPr/>
        </p:nvSpPr>
        <p:spPr>
          <a:xfrm>
            <a:off x="1041641" y="402336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Java</a:t>
            </a:r>
          </a:p>
        </p:txBody>
      </p:sp>
      <p:sp>
        <p:nvSpPr>
          <p:cNvPr id="112" name="TextBox 111"/>
          <p:cNvSpPr txBox="1"/>
          <p:nvPr/>
        </p:nvSpPr>
        <p:spPr>
          <a:xfrm>
            <a:off x="1956041" y="402336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50.00</a:t>
            </a:r>
          </a:p>
        </p:txBody>
      </p:sp>
      <p:sp>
        <p:nvSpPr>
          <p:cNvPr id="114" name="TextBox 113"/>
          <p:cNvSpPr txBox="1"/>
          <p:nvPr/>
        </p:nvSpPr>
        <p:spPr>
          <a:xfrm>
            <a:off x="2641841" y="402336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115" name="TextBox 114"/>
          <p:cNvSpPr txBox="1"/>
          <p:nvPr/>
        </p:nvSpPr>
        <p:spPr>
          <a:xfrm>
            <a:off x="355841" y="4294781"/>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9981</a:t>
            </a:r>
          </a:p>
        </p:txBody>
      </p:sp>
      <p:sp>
        <p:nvSpPr>
          <p:cNvPr id="117" name="TextBox 116"/>
          <p:cNvSpPr txBox="1"/>
          <p:nvPr/>
        </p:nvSpPr>
        <p:spPr>
          <a:xfrm>
            <a:off x="1041641" y="4294781"/>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Using Perl</a:t>
            </a:r>
          </a:p>
        </p:txBody>
      </p:sp>
      <p:sp>
        <p:nvSpPr>
          <p:cNvPr id="118" name="TextBox 117"/>
          <p:cNvSpPr txBox="1"/>
          <p:nvPr/>
        </p:nvSpPr>
        <p:spPr>
          <a:xfrm>
            <a:off x="1956041" y="4294781"/>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2.46</a:t>
            </a:r>
          </a:p>
        </p:txBody>
      </p:sp>
      <p:sp>
        <p:nvSpPr>
          <p:cNvPr id="120" name="TextBox 119"/>
          <p:cNvSpPr txBox="1"/>
          <p:nvPr/>
        </p:nvSpPr>
        <p:spPr>
          <a:xfrm>
            <a:off x="2641841" y="4294781"/>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121" name="TextBox 120"/>
          <p:cNvSpPr txBox="1"/>
          <p:nvPr/>
        </p:nvSpPr>
        <p:spPr>
          <a:xfrm>
            <a:off x="355841" y="457178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1055</a:t>
            </a:r>
          </a:p>
        </p:txBody>
      </p:sp>
      <p:sp>
        <p:nvSpPr>
          <p:cNvPr id="122" name="TextBox 121"/>
          <p:cNvSpPr txBox="1"/>
          <p:nvPr/>
        </p:nvSpPr>
        <p:spPr>
          <a:xfrm>
            <a:off x="1041641" y="457178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JavaScript</a:t>
            </a:r>
          </a:p>
        </p:txBody>
      </p:sp>
      <p:sp>
        <p:nvSpPr>
          <p:cNvPr id="123" name="TextBox 122"/>
          <p:cNvSpPr txBox="1"/>
          <p:nvPr/>
        </p:nvSpPr>
        <p:spPr>
          <a:xfrm>
            <a:off x="1956041" y="457178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10.00</a:t>
            </a:r>
          </a:p>
        </p:txBody>
      </p:sp>
      <p:sp>
        <p:nvSpPr>
          <p:cNvPr id="124" name="TextBox 123"/>
          <p:cNvSpPr txBox="1"/>
          <p:nvPr/>
        </p:nvSpPr>
        <p:spPr>
          <a:xfrm>
            <a:off x="2641841" y="457178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125" name="TextBox 124"/>
          <p:cNvSpPr txBox="1"/>
          <p:nvPr/>
        </p:nvSpPr>
        <p:spPr>
          <a:xfrm>
            <a:off x="3707194" y="374904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26" name="TextBox 125"/>
          <p:cNvSpPr txBox="1"/>
          <p:nvPr/>
        </p:nvSpPr>
        <p:spPr>
          <a:xfrm>
            <a:off x="3707194" y="402336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27" name="TextBox 126"/>
          <p:cNvSpPr txBox="1"/>
          <p:nvPr/>
        </p:nvSpPr>
        <p:spPr>
          <a:xfrm>
            <a:off x="3705763" y="457200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128" name="TextBox 127"/>
          <p:cNvSpPr txBox="1"/>
          <p:nvPr/>
        </p:nvSpPr>
        <p:spPr>
          <a:xfrm>
            <a:off x="3705763" y="429768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129" name="TextBox 128"/>
          <p:cNvSpPr txBox="1"/>
          <p:nvPr/>
        </p:nvSpPr>
        <p:spPr>
          <a:xfrm>
            <a:off x="5632947" y="610716"/>
            <a:ext cx="109315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130" name="TextBox 129"/>
          <p:cNvSpPr txBox="1"/>
          <p:nvPr/>
        </p:nvSpPr>
        <p:spPr>
          <a:xfrm>
            <a:off x="6726095" y="610716"/>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Address</a:t>
            </a:r>
          </a:p>
        </p:txBody>
      </p:sp>
      <p:sp>
        <p:nvSpPr>
          <p:cNvPr id="131" name="TextBox 130"/>
          <p:cNvSpPr txBox="1"/>
          <p:nvPr/>
        </p:nvSpPr>
        <p:spPr>
          <a:xfrm>
            <a:off x="5634371" y="887715"/>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132" name="TextBox 131"/>
          <p:cNvSpPr txBox="1"/>
          <p:nvPr/>
        </p:nvSpPr>
        <p:spPr>
          <a:xfrm>
            <a:off x="5632946" y="1164714"/>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133" name="TextBox 132"/>
          <p:cNvSpPr txBox="1"/>
          <p:nvPr/>
        </p:nvSpPr>
        <p:spPr>
          <a:xfrm>
            <a:off x="5663921" y="267409"/>
            <a:ext cx="1447800" cy="369332"/>
          </a:xfrm>
          <a:prstGeom prst="rect">
            <a:avLst/>
          </a:prstGeom>
          <a:noFill/>
        </p:spPr>
        <p:txBody>
          <a:bodyPr wrap="square" rtlCol="0">
            <a:spAutoFit/>
          </a:bodyPr>
          <a:lstStyle/>
          <a:p>
            <a:r>
              <a:rPr lang="en-US" b="1" dirty="0"/>
              <a:t>PUBLISHER</a:t>
            </a:r>
          </a:p>
        </p:txBody>
      </p:sp>
      <p:sp>
        <p:nvSpPr>
          <p:cNvPr id="134" name="TextBox 133"/>
          <p:cNvSpPr txBox="1"/>
          <p:nvPr/>
        </p:nvSpPr>
        <p:spPr>
          <a:xfrm>
            <a:off x="7564295" y="610715"/>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Phone</a:t>
            </a:r>
          </a:p>
        </p:txBody>
      </p:sp>
      <p:sp>
        <p:nvSpPr>
          <p:cNvPr id="135" name="TextBox 134"/>
          <p:cNvSpPr txBox="1"/>
          <p:nvPr/>
        </p:nvSpPr>
        <p:spPr>
          <a:xfrm>
            <a:off x="6726091" y="1164713"/>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NY</a:t>
            </a:r>
          </a:p>
        </p:txBody>
      </p:sp>
      <p:sp>
        <p:nvSpPr>
          <p:cNvPr id="136" name="TextBox 135"/>
          <p:cNvSpPr txBox="1"/>
          <p:nvPr/>
        </p:nvSpPr>
        <p:spPr>
          <a:xfrm>
            <a:off x="6726093" y="887714"/>
            <a:ext cx="83819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AL</a:t>
            </a:r>
          </a:p>
        </p:txBody>
      </p:sp>
      <p:sp>
        <p:nvSpPr>
          <p:cNvPr id="137" name="TextBox 136"/>
          <p:cNvSpPr txBox="1"/>
          <p:nvPr/>
        </p:nvSpPr>
        <p:spPr>
          <a:xfrm>
            <a:off x="7564288" y="887713"/>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138" name="TextBox 137"/>
          <p:cNvSpPr txBox="1"/>
          <p:nvPr/>
        </p:nvSpPr>
        <p:spPr>
          <a:xfrm>
            <a:off x="7564288" y="1164712"/>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139" name="TextBox 138"/>
          <p:cNvSpPr txBox="1"/>
          <p:nvPr/>
        </p:nvSpPr>
        <p:spPr>
          <a:xfrm>
            <a:off x="4805848" y="265176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140" name="TextBox 139"/>
          <p:cNvSpPr txBox="1"/>
          <p:nvPr/>
        </p:nvSpPr>
        <p:spPr>
          <a:xfrm>
            <a:off x="5903128" y="2651760"/>
            <a:ext cx="83819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AL</a:t>
            </a:r>
          </a:p>
        </p:txBody>
      </p:sp>
      <p:sp>
        <p:nvSpPr>
          <p:cNvPr id="141" name="TextBox 140"/>
          <p:cNvSpPr txBox="1"/>
          <p:nvPr/>
        </p:nvSpPr>
        <p:spPr>
          <a:xfrm>
            <a:off x="6726088" y="265176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142" name="TextBox 141"/>
          <p:cNvSpPr txBox="1"/>
          <p:nvPr/>
        </p:nvSpPr>
        <p:spPr>
          <a:xfrm>
            <a:off x="4805848" y="2377440"/>
            <a:ext cx="109315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143" name="TextBox 142"/>
          <p:cNvSpPr txBox="1"/>
          <p:nvPr/>
        </p:nvSpPr>
        <p:spPr>
          <a:xfrm>
            <a:off x="5903128" y="2377440"/>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Address</a:t>
            </a:r>
          </a:p>
        </p:txBody>
      </p:sp>
      <p:sp>
        <p:nvSpPr>
          <p:cNvPr id="144" name="TextBox 143"/>
          <p:cNvSpPr txBox="1"/>
          <p:nvPr/>
        </p:nvSpPr>
        <p:spPr>
          <a:xfrm>
            <a:off x="6726088" y="2377440"/>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Phone</a:t>
            </a:r>
          </a:p>
        </p:txBody>
      </p:sp>
      <p:sp>
        <p:nvSpPr>
          <p:cNvPr id="145" name="TextBox 144"/>
          <p:cNvSpPr txBox="1"/>
          <p:nvPr/>
        </p:nvSpPr>
        <p:spPr>
          <a:xfrm>
            <a:off x="4805848" y="292608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146" name="TextBox 145"/>
          <p:cNvSpPr txBox="1"/>
          <p:nvPr/>
        </p:nvSpPr>
        <p:spPr>
          <a:xfrm>
            <a:off x="5903128" y="2926080"/>
            <a:ext cx="83819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AL</a:t>
            </a:r>
          </a:p>
        </p:txBody>
      </p:sp>
      <p:sp>
        <p:nvSpPr>
          <p:cNvPr id="147" name="TextBox 146"/>
          <p:cNvSpPr txBox="1"/>
          <p:nvPr/>
        </p:nvSpPr>
        <p:spPr>
          <a:xfrm>
            <a:off x="6726088" y="292608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148" name="TextBox 147"/>
          <p:cNvSpPr txBox="1"/>
          <p:nvPr/>
        </p:nvSpPr>
        <p:spPr>
          <a:xfrm>
            <a:off x="4805848" y="320040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149" name="TextBox 148"/>
          <p:cNvSpPr txBox="1"/>
          <p:nvPr/>
        </p:nvSpPr>
        <p:spPr>
          <a:xfrm>
            <a:off x="5903128" y="3200400"/>
            <a:ext cx="83819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AL</a:t>
            </a:r>
          </a:p>
        </p:txBody>
      </p:sp>
      <p:sp>
        <p:nvSpPr>
          <p:cNvPr id="150" name="TextBox 149"/>
          <p:cNvSpPr txBox="1"/>
          <p:nvPr/>
        </p:nvSpPr>
        <p:spPr>
          <a:xfrm>
            <a:off x="6726088" y="320040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151" name="TextBox 150"/>
          <p:cNvSpPr txBox="1"/>
          <p:nvPr/>
        </p:nvSpPr>
        <p:spPr>
          <a:xfrm>
            <a:off x="4805848" y="347472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152" name="TextBox 151"/>
          <p:cNvSpPr txBox="1"/>
          <p:nvPr/>
        </p:nvSpPr>
        <p:spPr>
          <a:xfrm>
            <a:off x="5903128" y="3474720"/>
            <a:ext cx="83819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AL</a:t>
            </a:r>
          </a:p>
        </p:txBody>
      </p:sp>
      <p:sp>
        <p:nvSpPr>
          <p:cNvPr id="153" name="TextBox 152"/>
          <p:cNvSpPr txBox="1"/>
          <p:nvPr/>
        </p:nvSpPr>
        <p:spPr>
          <a:xfrm>
            <a:off x="6726088" y="347472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154" name="TextBox 153"/>
          <p:cNvSpPr txBox="1"/>
          <p:nvPr/>
        </p:nvSpPr>
        <p:spPr>
          <a:xfrm>
            <a:off x="4805848" y="374904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155" name="TextBox 154"/>
          <p:cNvSpPr txBox="1"/>
          <p:nvPr/>
        </p:nvSpPr>
        <p:spPr>
          <a:xfrm>
            <a:off x="5903128" y="3749039"/>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NY</a:t>
            </a:r>
          </a:p>
        </p:txBody>
      </p:sp>
      <p:sp>
        <p:nvSpPr>
          <p:cNvPr id="156" name="TextBox 155"/>
          <p:cNvSpPr txBox="1"/>
          <p:nvPr/>
        </p:nvSpPr>
        <p:spPr>
          <a:xfrm>
            <a:off x="6726088" y="374904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157" name="TextBox 156"/>
          <p:cNvSpPr txBox="1"/>
          <p:nvPr/>
        </p:nvSpPr>
        <p:spPr>
          <a:xfrm>
            <a:off x="4805848" y="402336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158" name="TextBox 157"/>
          <p:cNvSpPr txBox="1"/>
          <p:nvPr/>
        </p:nvSpPr>
        <p:spPr>
          <a:xfrm>
            <a:off x="5903128" y="402336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NY</a:t>
            </a:r>
          </a:p>
        </p:txBody>
      </p:sp>
      <p:sp>
        <p:nvSpPr>
          <p:cNvPr id="159" name="TextBox 158"/>
          <p:cNvSpPr txBox="1"/>
          <p:nvPr/>
        </p:nvSpPr>
        <p:spPr>
          <a:xfrm>
            <a:off x="6726088" y="402336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160" name="TextBox 159"/>
          <p:cNvSpPr txBox="1"/>
          <p:nvPr/>
        </p:nvSpPr>
        <p:spPr>
          <a:xfrm>
            <a:off x="4805848" y="429768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161" name="TextBox 160"/>
          <p:cNvSpPr txBox="1"/>
          <p:nvPr/>
        </p:nvSpPr>
        <p:spPr>
          <a:xfrm>
            <a:off x="5903128" y="429768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NY</a:t>
            </a:r>
          </a:p>
        </p:txBody>
      </p:sp>
      <p:sp>
        <p:nvSpPr>
          <p:cNvPr id="162" name="TextBox 161"/>
          <p:cNvSpPr txBox="1"/>
          <p:nvPr/>
        </p:nvSpPr>
        <p:spPr>
          <a:xfrm>
            <a:off x="6726088" y="4294781"/>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163" name="TextBox 162"/>
          <p:cNvSpPr txBox="1"/>
          <p:nvPr/>
        </p:nvSpPr>
        <p:spPr>
          <a:xfrm>
            <a:off x="4805848" y="457200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164" name="TextBox 163"/>
          <p:cNvSpPr txBox="1"/>
          <p:nvPr/>
        </p:nvSpPr>
        <p:spPr>
          <a:xfrm>
            <a:off x="5903128" y="457200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NY</a:t>
            </a:r>
          </a:p>
        </p:txBody>
      </p:sp>
      <p:sp>
        <p:nvSpPr>
          <p:cNvPr id="165" name="TextBox 164"/>
          <p:cNvSpPr txBox="1"/>
          <p:nvPr/>
        </p:nvSpPr>
        <p:spPr>
          <a:xfrm>
            <a:off x="6726088" y="457200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119" name="TextBox 118"/>
          <p:cNvSpPr txBox="1"/>
          <p:nvPr/>
        </p:nvSpPr>
        <p:spPr>
          <a:xfrm>
            <a:off x="5324337" y="1523938"/>
            <a:ext cx="3394672" cy="751543"/>
          </a:xfrm>
          <a:prstGeom prst="rect">
            <a:avLst/>
          </a:prstGeom>
          <a:solidFill>
            <a:schemeClr val="bg1"/>
          </a:solidFill>
          <a:ln>
            <a:solidFill>
              <a:schemeClr val="tx1"/>
            </a:solidFill>
          </a:ln>
        </p:spPr>
        <p:txBody>
          <a:bodyPr wrap="square" rtlCol="0">
            <a:noAutofit/>
          </a:bodyPr>
          <a:lstStyle/>
          <a:p>
            <a:r>
              <a:rPr lang="en-US" sz="1200" dirty="0">
                <a:latin typeface="Consolas" panose="020B0609020204030204" pitchFamily="49" charset="0"/>
              </a:rPr>
              <a:t>&gt; Select * from BOOK, PUBLISHER where </a:t>
            </a:r>
            <a:r>
              <a:rPr lang="en-US" sz="1200" dirty="0" err="1">
                <a:latin typeface="Consolas" panose="020B0609020204030204" pitchFamily="49" charset="0"/>
              </a:rPr>
              <a:t>BOOK.publisher</a:t>
            </a:r>
            <a:r>
              <a:rPr lang="en-US" sz="1200" dirty="0">
                <a:latin typeface="Consolas" panose="020B0609020204030204" pitchFamily="49" charset="0"/>
              </a:rPr>
              <a:t> = PUBLISHER.name</a:t>
            </a:r>
          </a:p>
          <a:p>
            <a:endParaRPr lang="en-US" sz="1200" dirty="0">
              <a:latin typeface="Consolas" panose="020B0609020204030204" pitchFamily="49" charset="0"/>
            </a:endParaRPr>
          </a:p>
          <a:p>
            <a:r>
              <a:rPr lang="en-US" sz="1200" dirty="0">
                <a:latin typeface="Consolas" panose="020B0609020204030204" pitchFamily="49" charset="0"/>
              </a:rPr>
              <a:t>Here are 4 rows.</a:t>
            </a:r>
          </a:p>
          <a:p>
            <a:endParaRPr lang="en-US" sz="1200" dirty="0">
              <a:latin typeface="Consolas" panose="020B0609020204030204" pitchFamily="49" charset="0"/>
            </a:endParaRPr>
          </a:p>
        </p:txBody>
      </p:sp>
      <p:sp>
        <p:nvSpPr>
          <p:cNvPr id="167" name="Rectangle 166"/>
          <p:cNvSpPr/>
          <p:nvPr/>
        </p:nvSpPr>
        <p:spPr>
          <a:xfrm>
            <a:off x="295275" y="2648115"/>
            <a:ext cx="7315200" cy="304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p:cNvSpPr/>
          <p:nvPr/>
        </p:nvSpPr>
        <p:spPr>
          <a:xfrm>
            <a:off x="304800" y="3486866"/>
            <a:ext cx="7315200" cy="304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p:cNvSpPr/>
          <p:nvPr/>
        </p:nvSpPr>
        <p:spPr>
          <a:xfrm>
            <a:off x="295275" y="4011350"/>
            <a:ext cx="7334250" cy="59351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929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7"/>
                                        </p:tgtEl>
                                        <p:attrNameLst>
                                          <p:attrName>style.visibility</p:attrName>
                                        </p:attrNameLst>
                                      </p:cBhvr>
                                      <p:to>
                                        <p:strVal val="visible"/>
                                      </p:to>
                                    </p:set>
                                    <p:animEffect transition="in" filter="fade">
                                      <p:cBhvr>
                                        <p:cTn id="7" dur="500"/>
                                        <p:tgtEl>
                                          <p:spTgt spid="1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8"/>
                                        </p:tgtEl>
                                        <p:attrNameLst>
                                          <p:attrName>style.visibility</p:attrName>
                                        </p:attrNameLst>
                                      </p:cBhvr>
                                      <p:to>
                                        <p:strVal val="visible"/>
                                      </p:to>
                                    </p:set>
                                    <p:animEffect transition="in" filter="fade">
                                      <p:cBhvr>
                                        <p:cTn id="12" dur="500"/>
                                        <p:tgtEl>
                                          <p:spTgt spid="16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9"/>
                                        </p:tgtEl>
                                        <p:attrNameLst>
                                          <p:attrName>style.visibility</p:attrName>
                                        </p:attrNameLst>
                                      </p:cBhvr>
                                      <p:to>
                                        <p:strVal val="visible"/>
                                      </p:to>
                                    </p:set>
                                    <p:animEffect transition="in" filter="fade">
                                      <p:cBhvr>
                                        <p:cTn id="15" dur="500"/>
                                        <p:tgtEl>
                                          <p:spTgt spid="16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9">
                                            <p:txEl>
                                              <p:pRg st="0" end="0"/>
                                            </p:txEl>
                                          </p:spTgt>
                                        </p:tgtEl>
                                        <p:attrNameLst>
                                          <p:attrName>style.visibility</p:attrName>
                                        </p:attrNameLst>
                                      </p:cBhvr>
                                      <p:to>
                                        <p:strVal val="visible"/>
                                      </p:to>
                                    </p:set>
                                    <p:animEffect transition="in" filter="fade">
                                      <p:cBhvr>
                                        <p:cTn id="20" dur="500"/>
                                        <p:tgtEl>
                                          <p:spTgt spid="119">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9">
                                            <p:txEl>
                                              <p:pRg st="2" end="2"/>
                                            </p:txEl>
                                          </p:spTgt>
                                        </p:tgtEl>
                                        <p:attrNameLst>
                                          <p:attrName>style.visibility</p:attrName>
                                        </p:attrNameLst>
                                      </p:cBhvr>
                                      <p:to>
                                        <p:strVal val="visible"/>
                                      </p:to>
                                    </p:set>
                                    <p:animEffect transition="in" filter="fade">
                                      <p:cBhvr>
                                        <p:cTn id="25" dur="500"/>
                                        <p:tgtEl>
                                          <p:spTgt spid="1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animBg="1"/>
      <p:bldP spid="168" grpId="0" animBg="1"/>
      <p:bldP spid="16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6324600" cy="609600"/>
          </a:xfrm>
        </p:spPr>
        <p:txBody>
          <a:bodyPr/>
          <a:lstStyle/>
          <a:p>
            <a:r>
              <a:rPr lang="en-US" dirty="0"/>
              <a:t>Why Join?</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13</a:t>
            </a:fld>
            <a:endParaRPr lang="en-US"/>
          </a:p>
        </p:txBody>
      </p:sp>
      <p:sp>
        <p:nvSpPr>
          <p:cNvPr id="3" name="TextBox 2"/>
          <p:cNvSpPr txBox="1"/>
          <p:nvPr/>
        </p:nvSpPr>
        <p:spPr>
          <a:xfrm>
            <a:off x="355852" y="731520"/>
            <a:ext cx="685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ISBN</a:t>
            </a:r>
          </a:p>
        </p:txBody>
      </p:sp>
      <p:sp>
        <p:nvSpPr>
          <p:cNvPr id="8" name="TextBox 7"/>
          <p:cNvSpPr txBox="1"/>
          <p:nvPr/>
        </p:nvSpPr>
        <p:spPr>
          <a:xfrm>
            <a:off x="1041652" y="731520"/>
            <a:ext cx="9144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10" name="TextBox 9"/>
          <p:cNvSpPr txBox="1"/>
          <p:nvPr/>
        </p:nvSpPr>
        <p:spPr>
          <a:xfrm>
            <a:off x="1956052" y="731520"/>
            <a:ext cx="685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Price</a:t>
            </a:r>
          </a:p>
        </p:txBody>
      </p:sp>
      <p:sp>
        <p:nvSpPr>
          <p:cNvPr id="11" name="TextBox 10"/>
          <p:cNvSpPr txBox="1"/>
          <p:nvPr/>
        </p:nvSpPr>
        <p:spPr>
          <a:xfrm>
            <a:off x="2641852" y="731520"/>
            <a:ext cx="1066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Publisher</a:t>
            </a:r>
          </a:p>
        </p:txBody>
      </p:sp>
      <p:sp>
        <p:nvSpPr>
          <p:cNvPr id="12" name="TextBox 11"/>
          <p:cNvSpPr txBox="1"/>
          <p:nvPr/>
        </p:nvSpPr>
        <p:spPr>
          <a:xfrm>
            <a:off x="355852" y="100584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13" name="TextBox 12"/>
          <p:cNvSpPr txBox="1"/>
          <p:nvPr/>
        </p:nvSpPr>
        <p:spPr>
          <a:xfrm>
            <a:off x="1041652" y="100584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C++</a:t>
            </a:r>
          </a:p>
        </p:txBody>
      </p:sp>
      <p:sp>
        <p:nvSpPr>
          <p:cNvPr id="14" name="TextBox 13"/>
          <p:cNvSpPr txBox="1"/>
          <p:nvPr/>
        </p:nvSpPr>
        <p:spPr>
          <a:xfrm>
            <a:off x="1956052" y="100584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9.95</a:t>
            </a:r>
          </a:p>
        </p:txBody>
      </p:sp>
      <p:sp>
        <p:nvSpPr>
          <p:cNvPr id="15" name="TextBox 14"/>
          <p:cNvSpPr txBox="1"/>
          <p:nvPr/>
        </p:nvSpPr>
        <p:spPr>
          <a:xfrm>
            <a:off x="2641852" y="100584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16" name="TextBox 15"/>
          <p:cNvSpPr txBox="1"/>
          <p:nvPr/>
        </p:nvSpPr>
        <p:spPr>
          <a:xfrm>
            <a:off x="355852" y="128016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17" name="TextBox 16"/>
          <p:cNvSpPr txBox="1"/>
          <p:nvPr/>
        </p:nvSpPr>
        <p:spPr>
          <a:xfrm>
            <a:off x="1041652" y="128016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Java</a:t>
            </a:r>
          </a:p>
        </p:txBody>
      </p:sp>
      <p:sp>
        <p:nvSpPr>
          <p:cNvPr id="18" name="TextBox 17"/>
          <p:cNvSpPr txBox="1"/>
          <p:nvPr/>
        </p:nvSpPr>
        <p:spPr>
          <a:xfrm>
            <a:off x="1956052" y="128016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50.00</a:t>
            </a:r>
          </a:p>
        </p:txBody>
      </p:sp>
      <p:sp>
        <p:nvSpPr>
          <p:cNvPr id="19" name="TextBox 18"/>
          <p:cNvSpPr txBox="1"/>
          <p:nvPr/>
        </p:nvSpPr>
        <p:spPr>
          <a:xfrm>
            <a:off x="2641852" y="128016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20" name="TextBox 19"/>
          <p:cNvSpPr txBox="1"/>
          <p:nvPr/>
        </p:nvSpPr>
        <p:spPr>
          <a:xfrm>
            <a:off x="355852" y="155448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9981</a:t>
            </a:r>
          </a:p>
        </p:txBody>
      </p:sp>
      <p:sp>
        <p:nvSpPr>
          <p:cNvPr id="21" name="TextBox 20"/>
          <p:cNvSpPr txBox="1"/>
          <p:nvPr/>
        </p:nvSpPr>
        <p:spPr>
          <a:xfrm>
            <a:off x="1041652" y="155448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Using Perl</a:t>
            </a:r>
          </a:p>
        </p:txBody>
      </p:sp>
      <p:sp>
        <p:nvSpPr>
          <p:cNvPr id="22" name="TextBox 21"/>
          <p:cNvSpPr txBox="1"/>
          <p:nvPr/>
        </p:nvSpPr>
        <p:spPr>
          <a:xfrm>
            <a:off x="1956052" y="155448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2.46</a:t>
            </a:r>
          </a:p>
        </p:txBody>
      </p:sp>
      <p:sp>
        <p:nvSpPr>
          <p:cNvPr id="23" name="TextBox 22"/>
          <p:cNvSpPr txBox="1"/>
          <p:nvPr/>
        </p:nvSpPr>
        <p:spPr>
          <a:xfrm>
            <a:off x="2641852" y="155448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24" name="TextBox 23"/>
          <p:cNvSpPr txBox="1"/>
          <p:nvPr/>
        </p:nvSpPr>
        <p:spPr>
          <a:xfrm>
            <a:off x="355852" y="182880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1055</a:t>
            </a:r>
          </a:p>
        </p:txBody>
      </p:sp>
      <p:sp>
        <p:nvSpPr>
          <p:cNvPr id="25" name="TextBox 24"/>
          <p:cNvSpPr txBox="1"/>
          <p:nvPr/>
        </p:nvSpPr>
        <p:spPr>
          <a:xfrm>
            <a:off x="1041652" y="182880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JavaScript</a:t>
            </a:r>
          </a:p>
        </p:txBody>
      </p:sp>
      <p:sp>
        <p:nvSpPr>
          <p:cNvPr id="26" name="TextBox 25"/>
          <p:cNvSpPr txBox="1"/>
          <p:nvPr/>
        </p:nvSpPr>
        <p:spPr>
          <a:xfrm>
            <a:off x="1956052" y="182880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10.00</a:t>
            </a:r>
          </a:p>
        </p:txBody>
      </p:sp>
      <p:sp>
        <p:nvSpPr>
          <p:cNvPr id="27" name="TextBox 26"/>
          <p:cNvSpPr txBox="1"/>
          <p:nvPr/>
        </p:nvSpPr>
        <p:spPr>
          <a:xfrm>
            <a:off x="2641852" y="182880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7" name="TextBox 6"/>
          <p:cNvSpPr txBox="1"/>
          <p:nvPr/>
        </p:nvSpPr>
        <p:spPr>
          <a:xfrm>
            <a:off x="234594" y="317926"/>
            <a:ext cx="1447800" cy="369332"/>
          </a:xfrm>
          <a:prstGeom prst="rect">
            <a:avLst/>
          </a:prstGeom>
          <a:noFill/>
        </p:spPr>
        <p:txBody>
          <a:bodyPr wrap="square" rtlCol="0">
            <a:spAutoFit/>
          </a:bodyPr>
          <a:lstStyle/>
          <a:p>
            <a:r>
              <a:rPr lang="en-US" b="1" dirty="0"/>
              <a:t>BOOK</a:t>
            </a:r>
          </a:p>
        </p:txBody>
      </p:sp>
      <p:sp>
        <p:nvSpPr>
          <p:cNvPr id="85" name="TextBox 84"/>
          <p:cNvSpPr txBox="1"/>
          <p:nvPr/>
        </p:nvSpPr>
        <p:spPr>
          <a:xfrm>
            <a:off x="3705768" y="731520"/>
            <a:ext cx="109315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Author</a:t>
            </a:r>
          </a:p>
        </p:txBody>
      </p:sp>
      <p:sp>
        <p:nvSpPr>
          <p:cNvPr id="104" name="TextBox 103"/>
          <p:cNvSpPr txBox="1"/>
          <p:nvPr/>
        </p:nvSpPr>
        <p:spPr>
          <a:xfrm>
            <a:off x="3707205" y="100584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07" name="TextBox 106"/>
          <p:cNvSpPr txBox="1"/>
          <p:nvPr/>
        </p:nvSpPr>
        <p:spPr>
          <a:xfrm>
            <a:off x="3707205" y="128016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13" name="TextBox 112"/>
          <p:cNvSpPr txBox="1"/>
          <p:nvPr/>
        </p:nvSpPr>
        <p:spPr>
          <a:xfrm>
            <a:off x="3705774" y="182880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116" name="TextBox 115"/>
          <p:cNvSpPr txBox="1"/>
          <p:nvPr/>
        </p:nvSpPr>
        <p:spPr>
          <a:xfrm>
            <a:off x="3705774" y="155448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59" name="TextBox 58"/>
          <p:cNvSpPr txBox="1"/>
          <p:nvPr/>
        </p:nvSpPr>
        <p:spPr>
          <a:xfrm>
            <a:off x="858581" y="3475122"/>
            <a:ext cx="685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ISBN</a:t>
            </a:r>
          </a:p>
        </p:txBody>
      </p:sp>
      <p:sp>
        <p:nvSpPr>
          <p:cNvPr id="60" name="TextBox 59"/>
          <p:cNvSpPr txBox="1"/>
          <p:nvPr/>
        </p:nvSpPr>
        <p:spPr>
          <a:xfrm>
            <a:off x="1544381" y="3475122"/>
            <a:ext cx="9144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61" name="TextBox 60"/>
          <p:cNvSpPr txBox="1"/>
          <p:nvPr/>
        </p:nvSpPr>
        <p:spPr>
          <a:xfrm>
            <a:off x="2458781" y="3475122"/>
            <a:ext cx="685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Price</a:t>
            </a:r>
          </a:p>
        </p:txBody>
      </p:sp>
      <p:sp>
        <p:nvSpPr>
          <p:cNvPr id="64" name="TextBox 63"/>
          <p:cNvSpPr txBox="1"/>
          <p:nvPr/>
        </p:nvSpPr>
        <p:spPr>
          <a:xfrm>
            <a:off x="858581" y="3752121"/>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66" name="TextBox 65"/>
          <p:cNvSpPr txBox="1"/>
          <p:nvPr/>
        </p:nvSpPr>
        <p:spPr>
          <a:xfrm>
            <a:off x="1544381" y="3752121"/>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C++</a:t>
            </a:r>
          </a:p>
        </p:txBody>
      </p:sp>
      <p:sp>
        <p:nvSpPr>
          <p:cNvPr id="83" name="TextBox 82"/>
          <p:cNvSpPr txBox="1"/>
          <p:nvPr/>
        </p:nvSpPr>
        <p:spPr>
          <a:xfrm>
            <a:off x="2458781" y="3752121"/>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9.95</a:t>
            </a:r>
          </a:p>
        </p:txBody>
      </p:sp>
      <p:sp>
        <p:nvSpPr>
          <p:cNvPr id="94" name="TextBox 93"/>
          <p:cNvSpPr txBox="1"/>
          <p:nvPr/>
        </p:nvSpPr>
        <p:spPr>
          <a:xfrm>
            <a:off x="858575" y="4018857"/>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1055</a:t>
            </a:r>
          </a:p>
        </p:txBody>
      </p:sp>
      <p:sp>
        <p:nvSpPr>
          <p:cNvPr id="95" name="TextBox 94"/>
          <p:cNvSpPr txBox="1"/>
          <p:nvPr/>
        </p:nvSpPr>
        <p:spPr>
          <a:xfrm>
            <a:off x="1544375" y="4018857"/>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JavaScript</a:t>
            </a:r>
          </a:p>
        </p:txBody>
      </p:sp>
      <p:sp>
        <p:nvSpPr>
          <p:cNvPr id="96" name="TextBox 95"/>
          <p:cNvSpPr txBox="1"/>
          <p:nvPr/>
        </p:nvSpPr>
        <p:spPr>
          <a:xfrm>
            <a:off x="2458775" y="4018857"/>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10.00</a:t>
            </a:r>
          </a:p>
        </p:txBody>
      </p:sp>
      <p:sp>
        <p:nvSpPr>
          <p:cNvPr id="98" name="TextBox 97"/>
          <p:cNvSpPr txBox="1"/>
          <p:nvPr/>
        </p:nvSpPr>
        <p:spPr>
          <a:xfrm>
            <a:off x="3138256" y="3475330"/>
            <a:ext cx="109315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Author</a:t>
            </a:r>
          </a:p>
        </p:txBody>
      </p:sp>
      <p:sp>
        <p:nvSpPr>
          <p:cNvPr id="99" name="TextBox 98"/>
          <p:cNvSpPr txBox="1"/>
          <p:nvPr/>
        </p:nvSpPr>
        <p:spPr>
          <a:xfrm>
            <a:off x="3138255" y="3749040"/>
            <a:ext cx="109728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01" name="TextBox 100"/>
          <p:cNvSpPr txBox="1"/>
          <p:nvPr/>
        </p:nvSpPr>
        <p:spPr>
          <a:xfrm>
            <a:off x="3138256" y="4026057"/>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109" name="TextBox 108"/>
          <p:cNvSpPr txBox="1"/>
          <p:nvPr/>
        </p:nvSpPr>
        <p:spPr>
          <a:xfrm>
            <a:off x="858575" y="4300123"/>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111" name="TextBox 110"/>
          <p:cNvSpPr txBox="1"/>
          <p:nvPr/>
        </p:nvSpPr>
        <p:spPr>
          <a:xfrm>
            <a:off x="1544375" y="4300123"/>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Java</a:t>
            </a:r>
          </a:p>
        </p:txBody>
      </p:sp>
      <p:sp>
        <p:nvSpPr>
          <p:cNvPr id="112" name="TextBox 111"/>
          <p:cNvSpPr txBox="1"/>
          <p:nvPr/>
        </p:nvSpPr>
        <p:spPr>
          <a:xfrm>
            <a:off x="2458775" y="4300123"/>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50.00</a:t>
            </a:r>
          </a:p>
        </p:txBody>
      </p:sp>
      <p:sp>
        <p:nvSpPr>
          <p:cNvPr id="115" name="TextBox 114"/>
          <p:cNvSpPr txBox="1"/>
          <p:nvPr/>
        </p:nvSpPr>
        <p:spPr>
          <a:xfrm>
            <a:off x="858575" y="4562879"/>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9981</a:t>
            </a:r>
          </a:p>
        </p:txBody>
      </p:sp>
      <p:sp>
        <p:nvSpPr>
          <p:cNvPr id="117" name="TextBox 116"/>
          <p:cNvSpPr txBox="1"/>
          <p:nvPr/>
        </p:nvSpPr>
        <p:spPr>
          <a:xfrm>
            <a:off x="1544375" y="4562879"/>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Using Perl</a:t>
            </a:r>
          </a:p>
        </p:txBody>
      </p:sp>
      <p:sp>
        <p:nvSpPr>
          <p:cNvPr id="118" name="TextBox 117"/>
          <p:cNvSpPr txBox="1"/>
          <p:nvPr/>
        </p:nvSpPr>
        <p:spPr>
          <a:xfrm>
            <a:off x="2458775" y="4562879"/>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2.46</a:t>
            </a:r>
          </a:p>
        </p:txBody>
      </p:sp>
      <p:sp>
        <p:nvSpPr>
          <p:cNvPr id="126" name="TextBox 125"/>
          <p:cNvSpPr txBox="1"/>
          <p:nvPr/>
        </p:nvSpPr>
        <p:spPr>
          <a:xfrm>
            <a:off x="3138255" y="4296464"/>
            <a:ext cx="109728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28" name="TextBox 127"/>
          <p:cNvSpPr txBox="1"/>
          <p:nvPr/>
        </p:nvSpPr>
        <p:spPr>
          <a:xfrm>
            <a:off x="3138256" y="4571565"/>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129" name="TextBox 128"/>
          <p:cNvSpPr txBox="1"/>
          <p:nvPr/>
        </p:nvSpPr>
        <p:spPr>
          <a:xfrm>
            <a:off x="5764859" y="666909"/>
            <a:ext cx="109315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130" name="TextBox 129"/>
          <p:cNvSpPr txBox="1"/>
          <p:nvPr/>
        </p:nvSpPr>
        <p:spPr>
          <a:xfrm>
            <a:off x="6858007" y="666909"/>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Address</a:t>
            </a:r>
          </a:p>
        </p:txBody>
      </p:sp>
      <p:sp>
        <p:nvSpPr>
          <p:cNvPr id="131" name="TextBox 130"/>
          <p:cNvSpPr txBox="1"/>
          <p:nvPr/>
        </p:nvSpPr>
        <p:spPr>
          <a:xfrm>
            <a:off x="5766283" y="943908"/>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132" name="TextBox 131"/>
          <p:cNvSpPr txBox="1"/>
          <p:nvPr/>
        </p:nvSpPr>
        <p:spPr>
          <a:xfrm>
            <a:off x="5764858" y="1220907"/>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133" name="TextBox 132"/>
          <p:cNvSpPr txBox="1"/>
          <p:nvPr/>
        </p:nvSpPr>
        <p:spPr>
          <a:xfrm>
            <a:off x="5680950" y="156362"/>
            <a:ext cx="1447800" cy="369332"/>
          </a:xfrm>
          <a:prstGeom prst="rect">
            <a:avLst/>
          </a:prstGeom>
          <a:noFill/>
        </p:spPr>
        <p:txBody>
          <a:bodyPr wrap="square" rtlCol="0">
            <a:spAutoFit/>
          </a:bodyPr>
          <a:lstStyle/>
          <a:p>
            <a:r>
              <a:rPr lang="en-US" b="1" dirty="0"/>
              <a:t>PUBLISHER</a:t>
            </a:r>
          </a:p>
        </p:txBody>
      </p:sp>
      <p:sp>
        <p:nvSpPr>
          <p:cNvPr id="134" name="TextBox 133"/>
          <p:cNvSpPr txBox="1"/>
          <p:nvPr/>
        </p:nvSpPr>
        <p:spPr>
          <a:xfrm>
            <a:off x="7696207" y="666908"/>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Phone</a:t>
            </a:r>
          </a:p>
        </p:txBody>
      </p:sp>
      <p:sp>
        <p:nvSpPr>
          <p:cNvPr id="135" name="TextBox 134"/>
          <p:cNvSpPr txBox="1"/>
          <p:nvPr/>
        </p:nvSpPr>
        <p:spPr>
          <a:xfrm>
            <a:off x="6858003" y="1220906"/>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NY</a:t>
            </a:r>
          </a:p>
        </p:txBody>
      </p:sp>
      <p:sp>
        <p:nvSpPr>
          <p:cNvPr id="136" name="TextBox 135"/>
          <p:cNvSpPr txBox="1"/>
          <p:nvPr/>
        </p:nvSpPr>
        <p:spPr>
          <a:xfrm>
            <a:off x="6858005" y="943907"/>
            <a:ext cx="83819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AL</a:t>
            </a:r>
          </a:p>
        </p:txBody>
      </p:sp>
      <p:sp>
        <p:nvSpPr>
          <p:cNvPr id="137" name="TextBox 136"/>
          <p:cNvSpPr txBox="1"/>
          <p:nvPr/>
        </p:nvSpPr>
        <p:spPr>
          <a:xfrm>
            <a:off x="7696200" y="943906"/>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138" name="TextBox 137"/>
          <p:cNvSpPr txBox="1"/>
          <p:nvPr/>
        </p:nvSpPr>
        <p:spPr>
          <a:xfrm>
            <a:off x="7696200" y="1220905"/>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139" name="TextBox 138"/>
          <p:cNvSpPr txBox="1"/>
          <p:nvPr/>
        </p:nvSpPr>
        <p:spPr>
          <a:xfrm>
            <a:off x="4235535" y="3749040"/>
            <a:ext cx="109728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140" name="TextBox 139"/>
          <p:cNvSpPr txBox="1"/>
          <p:nvPr/>
        </p:nvSpPr>
        <p:spPr>
          <a:xfrm>
            <a:off x="5332815" y="3749040"/>
            <a:ext cx="82296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AL</a:t>
            </a:r>
          </a:p>
        </p:txBody>
      </p:sp>
      <p:sp>
        <p:nvSpPr>
          <p:cNvPr id="141" name="TextBox 140"/>
          <p:cNvSpPr txBox="1"/>
          <p:nvPr/>
        </p:nvSpPr>
        <p:spPr>
          <a:xfrm>
            <a:off x="6155776" y="374904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142" name="TextBox 141"/>
          <p:cNvSpPr txBox="1"/>
          <p:nvPr/>
        </p:nvSpPr>
        <p:spPr>
          <a:xfrm>
            <a:off x="4235536" y="3474720"/>
            <a:ext cx="109315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Publisher</a:t>
            </a:r>
          </a:p>
        </p:txBody>
      </p:sp>
      <p:sp>
        <p:nvSpPr>
          <p:cNvPr id="143" name="TextBox 142"/>
          <p:cNvSpPr txBox="1"/>
          <p:nvPr/>
        </p:nvSpPr>
        <p:spPr>
          <a:xfrm>
            <a:off x="5332816" y="3475198"/>
            <a:ext cx="82296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Address</a:t>
            </a:r>
          </a:p>
        </p:txBody>
      </p:sp>
      <p:sp>
        <p:nvSpPr>
          <p:cNvPr id="144" name="TextBox 143"/>
          <p:cNvSpPr txBox="1"/>
          <p:nvPr/>
        </p:nvSpPr>
        <p:spPr>
          <a:xfrm>
            <a:off x="6155776" y="3474720"/>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Phone</a:t>
            </a:r>
          </a:p>
        </p:txBody>
      </p:sp>
      <p:sp>
        <p:nvSpPr>
          <p:cNvPr id="151" name="TextBox 150"/>
          <p:cNvSpPr txBox="1"/>
          <p:nvPr/>
        </p:nvSpPr>
        <p:spPr>
          <a:xfrm>
            <a:off x="4235535" y="4023360"/>
            <a:ext cx="109728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152" name="TextBox 151"/>
          <p:cNvSpPr txBox="1"/>
          <p:nvPr/>
        </p:nvSpPr>
        <p:spPr>
          <a:xfrm>
            <a:off x="5332815" y="4023360"/>
            <a:ext cx="82296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AL</a:t>
            </a:r>
          </a:p>
        </p:txBody>
      </p:sp>
      <p:sp>
        <p:nvSpPr>
          <p:cNvPr id="153" name="TextBox 152"/>
          <p:cNvSpPr txBox="1"/>
          <p:nvPr/>
        </p:nvSpPr>
        <p:spPr>
          <a:xfrm>
            <a:off x="6155776" y="402336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157" name="TextBox 156"/>
          <p:cNvSpPr txBox="1"/>
          <p:nvPr/>
        </p:nvSpPr>
        <p:spPr>
          <a:xfrm>
            <a:off x="4235536" y="429768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158" name="TextBox 157"/>
          <p:cNvSpPr txBox="1"/>
          <p:nvPr/>
        </p:nvSpPr>
        <p:spPr>
          <a:xfrm>
            <a:off x="5332816" y="4297680"/>
            <a:ext cx="82296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NY</a:t>
            </a:r>
          </a:p>
        </p:txBody>
      </p:sp>
      <p:sp>
        <p:nvSpPr>
          <p:cNvPr id="159" name="TextBox 158"/>
          <p:cNvSpPr txBox="1"/>
          <p:nvPr/>
        </p:nvSpPr>
        <p:spPr>
          <a:xfrm>
            <a:off x="6155776" y="429768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160" name="TextBox 159"/>
          <p:cNvSpPr txBox="1"/>
          <p:nvPr/>
        </p:nvSpPr>
        <p:spPr>
          <a:xfrm>
            <a:off x="4235536" y="457200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161" name="TextBox 160"/>
          <p:cNvSpPr txBox="1"/>
          <p:nvPr/>
        </p:nvSpPr>
        <p:spPr>
          <a:xfrm>
            <a:off x="5332816" y="4572000"/>
            <a:ext cx="82296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NY</a:t>
            </a:r>
          </a:p>
        </p:txBody>
      </p:sp>
      <p:sp>
        <p:nvSpPr>
          <p:cNvPr id="162" name="TextBox 161"/>
          <p:cNvSpPr txBox="1"/>
          <p:nvPr/>
        </p:nvSpPr>
        <p:spPr>
          <a:xfrm>
            <a:off x="6155776" y="457200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166" name="TextBox 165"/>
          <p:cNvSpPr txBox="1"/>
          <p:nvPr/>
        </p:nvSpPr>
        <p:spPr>
          <a:xfrm>
            <a:off x="870772" y="2404377"/>
            <a:ext cx="6257978" cy="922746"/>
          </a:xfrm>
          <a:prstGeom prst="rect">
            <a:avLst/>
          </a:prstGeom>
          <a:solidFill>
            <a:schemeClr val="bg1"/>
          </a:solidFill>
          <a:ln>
            <a:solidFill>
              <a:schemeClr val="tx1"/>
            </a:solidFill>
          </a:ln>
        </p:spPr>
        <p:txBody>
          <a:bodyPr wrap="square" rtlCol="0">
            <a:noAutofit/>
          </a:bodyPr>
          <a:lstStyle/>
          <a:p>
            <a:r>
              <a:rPr lang="en-US" sz="1200" dirty="0">
                <a:latin typeface="Consolas" panose="020B0609020204030204" pitchFamily="49" charset="0"/>
              </a:rPr>
              <a:t>&gt; Select ISBN, BOOK.name, Price, Author, </a:t>
            </a:r>
            <a:r>
              <a:rPr lang="en-US" sz="1200" dirty="0" err="1">
                <a:latin typeface="Consolas" panose="020B0609020204030204" pitchFamily="49" charset="0"/>
              </a:rPr>
              <a:t>BOOK.publisher</a:t>
            </a:r>
            <a:r>
              <a:rPr lang="en-US" sz="1200" dirty="0">
                <a:latin typeface="Consolas" panose="020B0609020204030204" pitchFamily="49" charset="0"/>
              </a:rPr>
              <a:t>, address, phone from BOOK, PUBLISHER where </a:t>
            </a:r>
            <a:r>
              <a:rPr lang="en-US" sz="1200" dirty="0" err="1">
                <a:latin typeface="Consolas" panose="020B0609020204030204" pitchFamily="49" charset="0"/>
              </a:rPr>
              <a:t>BOOK.publisher</a:t>
            </a:r>
            <a:r>
              <a:rPr lang="en-US" sz="1200" dirty="0">
                <a:latin typeface="Consolas" panose="020B0609020204030204" pitchFamily="49" charset="0"/>
              </a:rPr>
              <a:t> = PUBLISHER.name</a:t>
            </a:r>
          </a:p>
          <a:p>
            <a:endParaRPr lang="en-US" sz="1200" dirty="0">
              <a:latin typeface="Consolas" panose="020B0609020204030204" pitchFamily="49" charset="0"/>
            </a:endParaRPr>
          </a:p>
          <a:p>
            <a:r>
              <a:rPr lang="en-US" sz="1200" dirty="0">
                <a:latin typeface="Consolas" panose="020B0609020204030204" pitchFamily="49" charset="0"/>
              </a:rPr>
              <a:t>Here are 4 rows.</a:t>
            </a:r>
          </a:p>
          <a:p>
            <a:endParaRPr lang="en-US" sz="1200" dirty="0">
              <a:latin typeface="Consolas" panose="020B0609020204030204" pitchFamily="49" charset="0"/>
            </a:endParaRPr>
          </a:p>
        </p:txBody>
      </p:sp>
    </p:spTree>
    <p:extLst>
      <p:ext uri="{BB962C8B-B14F-4D97-AF65-F5344CB8AC3E}">
        <p14:creationId xmlns:p14="http://schemas.microsoft.com/office/powerpoint/2010/main" val="463837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6">
                                            <p:txEl>
                                              <p:pRg st="0" end="0"/>
                                            </p:txEl>
                                          </p:spTgt>
                                        </p:tgtEl>
                                        <p:attrNameLst>
                                          <p:attrName>style.visibility</p:attrName>
                                        </p:attrNameLst>
                                      </p:cBhvr>
                                      <p:to>
                                        <p:strVal val="visible"/>
                                      </p:to>
                                    </p:set>
                                    <p:animEffect transition="in" filter="fade">
                                      <p:cBhvr>
                                        <p:cTn id="7" dur="500"/>
                                        <p:tgtEl>
                                          <p:spTgt spid="16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6">
                                            <p:txEl>
                                              <p:pRg st="2" end="2"/>
                                            </p:txEl>
                                          </p:spTgt>
                                        </p:tgtEl>
                                        <p:attrNameLst>
                                          <p:attrName>style.visibility</p:attrName>
                                        </p:attrNameLst>
                                      </p:cBhvr>
                                      <p:to>
                                        <p:strVal val="visible"/>
                                      </p:to>
                                    </p:set>
                                    <p:animEffect transition="in" filter="fade">
                                      <p:cBhvr>
                                        <p:cTn id="12" dur="500"/>
                                        <p:tgtEl>
                                          <p:spTgt spid="166">
                                            <p:txEl>
                                              <p:pRg st="2" end="2"/>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500"/>
                                        <p:tgtEl>
                                          <p:spTgt spid="6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fade">
                                      <p:cBhvr>
                                        <p:cTn id="25" dur="500"/>
                                        <p:tgtEl>
                                          <p:spTgt spid="6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3"/>
                                        </p:tgtEl>
                                        <p:attrNameLst>
                                          <p:attrName>style.visibility</p:attrName>
                                        </p:attrNameLst>
                                      </p:cBhvr>
                                      <p:to>
                                        <p:strVal val="visible"/>
                                      </p:to>
                                    </p:set>
                                    <p:animEffect transition="in" filter="fade">
                                      <p:cBhvr>
                                        <p:cTn id="31" dur="500"/>
                                        <p:tgtEl>
                                          <p:spTgt spid="8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5"/>
                                        </p:tgtEl>
                                        <p:attrNameLst>
                                          <p:attrName>style.visibility</p:attrName>
                                        </p:attrNameLst>
                                      </p:cBhvr>
                                      <p:to>
                                        <p:strVal val="visible"/>
                                      </p:to>
                                    </p:set>
                                    <p:animEffect transition="in" filter="fade">
                                      <p:cBhvr>
                                        <p:cTn id="37" dur="500"/>
                                        <p:tgtEl>
                                          <p:spTgt spid="9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6"/>
                                        </p:tgtEl>
                                        <p:attrNameLst>
                                          <p:attrName>style.visibility</p:attrName>
                                        </p:attrNameLst>
                                      </p:cBhvr>
                                      <p:to>
                                        <p:strVal val="visible"/>
                                      </p:to>
                                    </p:set>
                                    <p:animEffect transition="in" filter="fade">
                                      <p:cBhvr>
                                        <p:cTn id="40" dur="500"/>
                                        <p:tgtEl>
                                          <p:spTgt spid="9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8"/>
                                        </p:tgtEl>
                                        <p:attrNameLst>
                                          <p:attrName>style.visibility</p:attrName>
                                        </p:attrNameLst>
                                      </p:cBhvr>
                                      <p:to>
                                        <p:strVal val="visible"/>
                                      </p:to>
                                    </p:set>
                                    <p:animEffect transition="in" filter="fade">
                                      <p:cBhvr>
                                        <p:cTn id="43" dur="500"/>
                                        <p:tgtEl>
                                          <p:spTgt spid="9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9"/>
                                        </p:tgtEl>
                                        <p:attrNameLst>
                                          <p:attrName>style.visibility</p:attrName>
                                        </p:attrNameLst>
                                      </p:cBhvr>
                                      <p:to>
                                        <p:strVal val="visible"/>
                                      </p:to>
                                    </p:set>
                                    <p:animEffect transition="in" filter="fade">
                                      <p:cBhvr>
                                        <p:cTn id="46" dur="500"/>
                                        <p:tgtEl>
                                          <p:spTgt spid="9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01"/>
                                        </p:tgtEl>
                                        <p:attrNameLst>
                                          <p:attrName>style.visibility</p:attrName>
                                        </p:attrNameLst>
                                      </p:cBhvr>
                                      <p:to>
                                        <p:strVal val="visible"/>
                                      </p:to>
                                    </p:set>
                                    <p:animEffect transition="in" filter="fade">
                                      <p:cBhvr>
                                        <p:cTn id="49" dur="500"/>
                                        <p:tgtEl>
                                          <p:spTgt spid="10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9"/>
                                        </p:tgtEl>
                                        <p:attrNameLst>
                                          <p:attrName>style.visibility</p:attrName>
                                        </p:attrNameLst>
                                      </p:cBhvr>
                                      <p:to>
                                        <p:strVal val="visible"/>
                                      </p:to>
                                    </p:set>
                                    <p:animEffect transition="in" filter="fade">
                                      <p:cBhvr>
                                        <p:cTn id="52" dur="500"/>
                                        <p:tgtEl>
                                          <p:spTgt spid="10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11"/>
                                        </p:tgtEl>
                                        <p:attrNameLst>
                                          <p:attrName>style.visibility</p:attrName>
                                        </p:attrNameLst>
                                      </p:cBhvr>
                                      <p:to>
                                        <p:strVal val="visible"/>
                                      </p:to>
                                    </p:set>
                                    <p:animEffect transition="in" filter="fade">
                                      <p:cBhvr>
                                        <p:cTn id="55" dur="500"/>
                                        <p:tgtEl>
                                          <p:spTgt spid="11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12"/>
                                        </p:tgtEl>
                                        <p:attrNameLst>
                                          <p:attrName>style.visibility</p:attrName>
                                        </p:attrNameLst>
                                      </p:cBhvr>
                                      <p:to>
                                        <p:strVal val="visible"/>
                                      </p:to>
                                    </p:set>
                                    <p:animEffect transition="in" filter="fade">
                                      <p:cBhvr>
                                        <p:cTn id="58" dur="500"/>
                                        <p:tgtEl>
                                          <p:spTgt spid="11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15"/>
                                        </p:tgtEl>
                                        <p:attrNameLst>
                                          <p:attrName>style.visibility</p:attrName>
                                        </p:attrNameLst>
                                      </p:cBhvr>
                                      <p:to>
                                        <p:strVal val="visible"/>
                                      </p:to>
                                    </p:set>
                                    <p:animEffect transition="in" filter="fade">
                                      <p:cBhvr>
                                        <p:cTn id="61" dur="500"/>
                                        <p:tgtEl>
                                          <p:spTgt spid="11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17"/>
                                        </p:tgtEl>
                                        <p:attrNameLst>
                                          <p:attrName>style.visibility</p:attrName>
                                        </p:attrNameLst>
                                      </p:cBhvr>
                                      <p:to>
                                        <p:strVal val="visible"/>
                                      </p:to>
                                    </p:set>
                                    <p:animEffect transition="in" filter="fade">
                                      <p:cBhvr>
                                        <p:cTn id="64" dur="500"/>
                                        <p:tgtEl>
                                          <p:spTgt spid="11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18"/>
                                        </p:tgtEl>
                                        <p:attrNameLst>
                                          <p:attrName>style.visibility</p:attrName>
                                        </p:attrNameLst>
                                      </p:cBhvr>
                                      <p:to>
                                        <p:strVal val="visible"/>
                                      </p:to>
                                    </p:set>
                                    <p:animEffect transition="in" filter="fade">
                                      <p:cBhvr>
                                        <p:cTn id="67" dur="500"/>
                                        <p:tgtEl>
                                          <p:spTgt spid="11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26"/>
                                        </p:tgtEl>
                                        <p:attrNameLst>
                                          <p:attrName>style.visibility</p:attrName>
                                        </p:attrNameLst>
                                      </p:cBhvr>
                                      <p:to>
                                        <p:strVal val="visible"/>
                                      </p:to>
                                    </p:set>
                                    <p:animEffect transition="in" filter="fade">
                                      <p:cBhvr>
                                        <p:cTn id="70" dur="500"/>
                                        <p:tgtEl>
                                          <p:spTgt spid="12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28"/>
                                        </p:tgtEl>
                                        <p:attrNameLst>
                                          <p:attrName>style.visibility</p:attrName>
                                        </p:attrNameLst>
                                      </p:cBhvr>
                                      <p:to>
                                        <p:strVal val="visible"/>
                                      </p:to>
                                    </p:set>
                                    <p:animEffect transition="in" filter="fade">
                                      <p:cBhvr>
                                        <p:cTn id="73" dur="500"/>
                                        <p:tgtEl>
                                          <p:spTgt spid="12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39"/>
                                        </p:tgtEl>
                                        <p:attrNameLst>
                                          <p:attrName>style.visibility</p:attrName>
                                        </p:attrNameLst>
                                      </p:cBhvr>
                                      <p:to>
                                        <p:strVal val="visible"/>
                                      </p:to>
                                    </p:set>
                                    <p:animEffect transition="in" filter="fade">
                                      <p:cBhvr>
                                        <p:cTn id="76" dur="500"/>
                                        <p:tgtEl>
                                          <p:spTgt spid="13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40"/>
                                        </p:tgtEl>
                                        <p:attrNameLst>
                                          <p:attrName>style.visibility</p:attrName>
                                        </p:attrNameLst>
                                      </p:cBhvr>
                                      <p:to>
                                        <p:strVal val="visible"/>
                                      </p:to>
                                    </p:set>
                                    <p:animEffect transition="in" filter="fade">
                                      <p:cBhvr>
                                        <p:cTn id="79" dur="500"/>
                                        <p:tgtEl>
                                          <p:spTgt spid="14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41"/>
                                        </p:tgtEl>
                                        <p:attrNameLst>
                                          <p:attrName>style.visibility</p:attrName>
                                        </p:attrNameLst>
                                      </p:cBhvr>
                                      <p:to>
                                        <p:strVal val="visible"/>
                                      </p:to>
                                    </p:set>
                                    <p:animEffect transition="in" filter="fade">
                                      <p:cBhvr>
                                        <p:cTn id="82" dur="500"/>
                                        <p:tgtEl>
                                          <p:spTgt spid="14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42"/>
                                        </p:tgtEl>
                                        <p:attrNameLst>
                                          <p:attrName>style.visibility</p:attrName>
                                        </p:attrNameLst>
                                      </p:cBhvr>
                                      <p:to>
                                        <p:strVal val="visible"/>
                                      </p:to>
                                    </p:set>
                                    <p:animEffect transition="in" filter="fade">
                                      <p:cBhvr>
                                        <p:cTn id="85" dur="500"/>
                                        <p:tgtEl>
                                          <p:spTgt spid="142"/>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43"/>
                                        </p:tgtEl>
                                        <p:attrNameLst>
                                          <p:attrName>style.visibility</p:attrName>
                                        </p:attrNameLst>
                                      </p:cBhvr>
                                      <p:to>
                                        <p:strVal val="visible"/>
                                      </p:to>
                                    </p:set>
                                    <p:animEffect transition="in" filter="fade">
                                      <p:cBhvr>
                                        <p:cTn id="88" dur="500"/>
                                        <p:tgtEl>
                                          <p:spTgt spid="143"/>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44"/>
                                        </p:tgtEl>
                                        <p:attrNameLst>
                                          <p:attrName>style.visibility</p:attrName>
                                        </p:attrNameLst>
                                      </p:cBhvr>
                                      <p:to>
                                        <p:strVal val="visible"/>
                                      </p:to>
                                    </p:set>
                                    <p:animEffect transition="in" filter="fade">
                                      <p:cBhvr>
                                        <p:cTn id="91" dur="500"/>
                                        <p:tgtEl>
                                          <p:spTgt spid="14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51"/>
                                        </p:tgtEl>
                                        <p:attrNameLst>
                                          <p:attrName>style.visibility</p:attrName>
                                        </p:attrNameLst>
                                      </p:cBhvr>
                                      <p:to>
                                        <p:strVal val="visible"/>
                                      </p:to>
                                    </p:set>
                                    <p:animEffect transition="in" filter="fade">
                                      <p:cBhvr>
                                        <p:cTn id="94" dur="500"/>
                                        <p:tgtEl>
                                          <p:spTgt spid="151"/>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52"/>
                                        </p:tgtEl>
                                        <p:attrNameLst>
                                          <p:attrName>style.visibility</p:attrName>
                                        </p:attrNameLst>
                                      </p:cBhvr>
                                      <p:to>
                                        <p:strVal val="visible"/>
                                      </p:to>
                                    </p:set>
                                    <p:animEffect transition="in" filter="fade">
                                      <p:cBhvr>
                                        <p:cTn id="97" dur="500"/>
                                        <p:tgtEl>
                                          <p:spTgt spid="152"/>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53"/>
                                        </p:tgtEl>
                                        <p:attrNameLst>
                                          <p:attrName>style.visibility</p:attrName>
                                        </p:attrNameLst>
                                      </p:cBhvr>
                                      <p:to>
                                        <p:strVal val="visible"/>
                                      </p:to>
                                    </p:set>
                                    <p:animEffect transition="in" filter="fade">
                                      <p:cBhvr>
                                        <p:cTn id="100" dur="500"/>
                                        <p:tgtEl>
                                          <p:spTgt spid="153"/>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57"/>
                                        </p:tgtEl>
                                        <p:attrNameLst>
                                          <p:attrName>style.visibility</p:attrName>
                                        </p:attrNameLst>
                                      </p:cBhvr>
                                      <p:to>
                                        <p:strVal val="visible"/>
                                      </p:to>
                                    </p:set>
                                    <p:animEffect transition="in" filter="fade">
                                      <p:cBhvr>
                                        <p:cTn id="103" dur="500"/>
                                        <p:tgtEl>
                                          <p:spTgt spid="157"/>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58"/>
                                        </p:tgtEl>
                                        <p:attrNameLst>
                                          <p:attrName>style.visibility</p:attrName>
                                        </p:attrNameLst>
                                      </p:cBhvr>
                                      <p:to>
                                        <p:strVal val="visible"/>
                                      </p:to>
                                    </p:set>
                                    <p:animEffect transition="in" filter="fade">
                                      <p:cBhvr>
                                        <p:cTn id="106" dur="500"/>
                                        <p:tgtEl>
                                          <p:spTgt spid="158"/>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59"/>
                                        </p:tgtEl>
                                        <p:attrNameLst>
                                          <p:attrName>style.visibility</p:attrName>
                                        </p:attrNameLst>
                                      </p:cBhvr>
                                      <p:to>
                                        <p:strVal val="visible"/>
                                      </p:to>
                                    </p:set>
                                    <p:animEffect transition="in" filter="fade">
                                      <p:cBhvr>
                                        <p:cTn id="109" dur="500"/>
                                        <p:tgtEl>
                                          <p:spTgt spid="159"/>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60"/>
                                        </p:tgtEl>
                                        <p:attrNameLst>
                                          <p:attrName>style.visibility</p:attrName>
                                        </p:attrNameLst>
                                      </p:cBhvr>
                                      <p:to>
                                        <p:strVal val="visible"/>
                                      </p:to>
                                    </p:set>
                                    <p:animEffect transition="in" filter="fade">
                                      <p:cBhvr>
                                        <p:cTn id="112" dur="500"/>
                                        <p:tgtEl>
                                          <p:spTgt spid="160"/>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61"/>
                                        </p:tgtEl>
                                        <p:attrNameLst>
                                          <p:attrName>style.visibility</p:attrName>
                                        </p:attrNameLst>
                                      </p:cBhvr>
                                      <p:to>
                                        <p:strVal val="visible"/>
                                      </p:to>
                                    </p:set>
                                    <p:animEffect transition="in" filter="fade">
                                      <p:cBhvr>
                                        <p:cTn id="115" dur="500"/>
                                        <p:tgtEl>
                                          <p:spTgt spid="161"/>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62"/>
                                        </p:tgtEl>
                                        <p:attrNameLst>
                                          <p:attrName>style.visibility</p:attrName>
                                        </p:attrNameLst>
                                      </p:cBhvr>
                                      <p:to>
                                        <p:strVal val="visible"/>
                                      </p:to>
                                    </p:set>
                                    <p:animEffect transition="in" filter="fade">
                                      <p:cBhvr>
                                        <p:cTn id="118"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4" grpId="0" animBg="1"/>
      <p:bldP spid="66" grpId="0" animBg="1"/>
      <p:bldP spid="83" grpId="0" animBg="1"/>
      <p:bldP spid="94" grpId="0" animBg="1"/>
      <p:bldP spid="95" grpId="0" animBg="1"/>
      <p:bldP spid="96" grpId="0" animBg="1"/>
      <p:bldP spid="98" grpId="0" animBg="1"/>
      <p:bldP spid="99" grpId="0" animBg="1"/>
      <p:bldP spid="101" grpId="0" animBg="1"/>
      <p:bldP spid="109" grpId="0" animBg="1"/>
      <p:bldP spid="111" grpId="0" animBg="1"/>
      <p:bldP spid="112" grpId="0" animBg="1"/>
      <p:bldP spid="115" grpId="0" animBg="1"/>
      <p:bldP spid="117" grpId="0" animBg="1"/>
      <p:bldP spid="118" grpId="0" animBg="1"/>
      <p:bldP spid="126" grpId="0" animBg="1"/>
      <p:bldP spid="128" grpId="0" animBg="1"/>
      <p:bldP spid="139" grpId="0" animBg="1"/>
      <p:bldP spid="140" grpId="0" animBg="1"/>
      <p:bldP spid="141" grpId="0" animBg="1"/>
      <p:bldP spid="142" grpId="0" animBg="1"/>
      <p:bldP spid="143" grpId="0" animBg="1"/>
      <p:bldP spid="144" grpId="0" animBg="1"/>
      <p:bldP spid="151" grpId="0" animBg="1"/>
      <p:bldP spid="152" grpId="0" animBg="1"/>
      <p:bldP spid="153" grpId="0" animBg="1"/>
      <p:bldP spid="157" grpId="0" animBg="1"/>
      <p:bldP spid="158" grpId="0" animBg="1"/>
      <p:bldP spid="159" grpId="0" animBg="1"/>
      <p:bldP spid="160" grpId="0" animBg="1"/>
      <p:bldP spid="161" grpId="0" animBg="1"/>
      <p:bldP spid="16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8991600" cy="609600"/>
          </a:xfrm>
        </p:spPr>
        <p:txBody>
          <a:bodyPr/>
          <a:lstStyle/>
          <a:p>
            <a:r>
              <a:rPr lang="en-US" dirty="0"/>
              <a:t>One to Many</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14</a:t>
            </a:fld>
            <a:endParaRPr lang="en-US"/>
          </a:p>
        </p:txBody>
      </p:sp>
      <p:sp>
        <p:nvSpPr>
          <p:cNvPr id="3" name="TextBox 2"/>
          <p:cNvSpPr txBox="1"/>
          <p:nvPr/>
        </p:nvSpPr>
        <p:spPr>
          <a:xfrm>
            <a:off x="283370" y="1149123"/>
            <a:ext cx="685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ISBN</a:t>
            </a:r>
          </a:p>
        </p:txBody>
      </p:sp>
      <p:sp>
        <p:nvSpPr>
          <p:cNvPr id="8" name="TextBox 7"/>
          <p:cNvSpPr txBox="1"/>
          <p:nvPr/>
        </p:nvSpPr>
        <p:spPr>
          <a:xfrm>
            <a:off x="969170" y="1149123"/>
            <a:ext cx="9144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10" name="TextBox 9"/>
          <p:cNvSpPr txBox="1"/>
          <p:nvPr/>
        </p:nvSpPr>
        <p:spPr>
          <a:xfrm>
            <a:off x="1883570" y="1149123"/>
            <a:ext cx="685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Price</a:t>
            </a:r>
          </a:p>
        </p:txBody>
      </p:sp>
      <p:sp>
        <p:nvSpPr>
          <p:cNvPr id="11" name="TextBox 10"/>
          <p:cNvSpPr txBox="1"/>
          <p:nvPr/>
        </p:nvSpPr>
        <p:spPr>
          <a:xfrm>
            <a:off x="2569370" y="1149123"/>
            <a:ext cx="1066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Publisher</a:t>
            </a:r>
          </a:p>
        </p:txBody>
      </p:sp>
      <p:sp>
        <p:nvSpPr>
          <p:cNvPr id="12" name="TextBox 11"/>
          <p:cNvSpPr txBox="1"/>
          <p:nvPr/>
        </p:nvSpPr>
        <p:spPr>
          <a:xfrm>
            <a:off x="283370" y="1426122"/>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13" name="TextBox 12"/>
          <p:cNvSpPr txBox="1"/>
          <p:nvPr/>
        </p:nvSpPr>
        <p:spPr>
          <a:xfrm>
            <a:off x="969170" y="1426122"/>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C++</a:t>
            </a:r>
          </a:p>
        </p:txBody>
      </p:sp>
      <p:sp>
        <p:nvSpPr>
          <p:cNvPr id="14" name="TextBox 13"/>
          <p:cNvSpPr txBox="1"/>
          <p:nvPr/>
        </p:nvSpPr>
        <p:spPr>
          <a:xfrm>
            <a:off x="1883570" y="1426122"/>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9.95</a:t>
            </a:r>
          </a:p>
        </p:txBody>
      </p:sp>
      <p:sp>
        <p:nvSpPr>
          <p:cNvPr id="15" name="TextBox 14"/>
          <p:cNvSpPr txBox="1"/>
          <p:nvPr/>
        </p:nvSpPr>
        <p:spPr>
          <a:xfrm>
            <a:off x="2569370" y="1426122"/>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16" name="TextBox 15"/>
          <p:cNvSpPr txBox="1"/>
          <p:nvPr/>
        </p:nvSpPr>
        <p:spPr>
          <a:xfrm>
            <a:off x="283370" y="1685495"/>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17" name="TextBox 16"/>
          <p:cNvSpPr txBox="1"/>
          <p:nvPr/>
        </p:nvSpPr>
        <p:spPr>
          <a:xfrm>
            <a:off x="969170" y="1685495"/>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Java</a:t>
            </a:r>
          </a:p>
        </p:txBody>
      </p:sp>
      <p:sp>
        <p:nvSpPr>
          <p:cNvPr id="18" name="TextBox 17"/>
          <p:cNvSpPr txBox="1"/>
          <p:nvPr/>
        </p:nvSpPr>
        <p:spPr>
          <a:xfrm>
            <a:off x="1883570" y="1685495"/>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50.00</a:t>
            </a:r>
          </a:p>
        </p:txBody>
      </p:sp>
      <p:sp>
        <p:nvSpPr>
          <p:cNvPr id="19" name="TextBox 18"/>
          <p:cNvSpPr txBox="1"/>
          <p:nvPr/>
        </p:nvSpPr>
        <p:spPr>
          <a:xfrm>
            <a:off x="2569370" y="1685495"/>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20" name="TextBox 19"/>
          <p:cNvSpPr txBox="1"/>
          <p:nvPr/>
        </p:nvSpPr>
        <p:spPr>
          <a:xfrm>
            <a:off x="283370" y="1948251"/>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9981</a:t>
            </a:r>
          </a:p>
        </p:txBody>
      </p:sp>
      <p:sp>
        <p:nvSpPr>
          <p:cNvPr id="21" name="TextBox 20"/>
          <p:cNvSpPr txBox="1"/>
          <p:nvPr/>
        </p:nvSpPr>
        <p:spPr>
          <a:xfrm>
            <a:off x="969170" y="1948251"/>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Using Perl</a:t>
            </a:r>
          </a:p>
        </p:txBody>
      </p:sp>
      <p:sp>
        <p:nvSpPr>
          <p:cNvPr id="22" name="TextBox 21"/>
          <p:cNvSpPr txBox="1"/>
          <p:nvPr/>
        </p:nvSpPr>
        <p:spPr>
          <a:xfrm>
            <a:off x="1883570" y="1948251"/>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2.46</a:t>
            </a:r>
          </a:p>
        </p:txBody>
      </p:sp>
      <p:sp>
        <p:nvSpPr>
          <p:cNvPr id="23" name="TextBox 22"/>
          <p:cNvSpPr txBox="1"/>
          <p:nvPr/>
        </p:nvSpPr>
        <p:spPr>
          <a:xfrm>
            <a:off x="2569370" y="1948251"/>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24" name="TextBox 23"/>
          <p:cNvSpPr txBox="1"/>
          <p:nvPr/>
        </p:nvSpPr>
        <p:spPr>
          <a:xfrm>
            <a:off x="283370" y="222525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1055</a:t>
            </a:r>
          </a:p>
        </p:txBody>
      </p:sp>
      <p:sp>
        <p:nvSpPr>
          <p:cNvPr id="25" name="TextBox 24"/>
          <p:cNvSpPr txBox="1"/>
          <p:nvPr/>
        </p:nvSpPr>
        <p:spPr>
          <a:xfrm>
            <a:off x="969170" y="222525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JavaScript</a:t>
            </a:r>
          </a:p>
        </p:txBody>
      </p:sp>
      <p:sp>
        <p:nvSpPr>
          <p:cNvPr id="26" name="TextBox 25"/>
          <p:cNvSpPr txBox="1"/>
          <p:nvPr/>
        </p:nvSpPr>
        <p:spPr>
          <a:xfrm>
            <a:off x="1883570" y="222525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10.00</a:t>
            </a:r>
          </a:p>
        </p:txBody>
      </p:sp>
      <p:sp>
        <p:nvSpPr>
          <p:cNvPr id="27" name="TextBox 26"/>
          <p:cNvSpPr txBox="1"/>
          <p:nvPr/>
        </p:nvSpPr>
        <p:spPr>
          <a:xfrm>
            <a:off x="2569370" y="222525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7" name="TextBox 6"/>
          <p:cNvSpPr txBox="1"/>
          <p:nvPr/>
        </p:nvSpPr>
        <p:spPr>
          <a:xfrm>
            <a:off x="162112" y="657226"/>
            <a:ext cx="1447800" cy="369332"/>
          </a:xfrm>
          <a:prstGeom prst="rect">
            <a:avLst/>
          </a:prstGeom>
          <a:noFill/>
        </p:spPr>
        <p:txBody>
          <a:bodyPr wrap="square" rtlCol="0">
            <a:spAutoFit/>
          </a:bodyPr>
          <a:lstStyle/>
          <a:p>
            <a:r>
              <a:rPr lang="en-US" b="1" dirty="0"/>
              <a:t>BOOK</a:t>
            </a:r>
          </a:p>
        </p:txBody>
      </p:sp>
      <p:sp>
        <p:nvSpPr>
          <p:cNvPr id="46" name="TextBox 45"/>
          <p:cNvSpPr txBox="1"/>
          <p:nvPr/>
        </p:nvSpPr>
        <p:spPr>
          <a:xfrm>
            <a:off x="283370" y="2502249"/>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5679</a:t>
            </a:r>
          </a:p>
        </p:txBody>
      </p:sp>
      <p:sp>
        <p:nvSpPr>
          <p:cNvPr id="47" name="TextBox 46"/>
          <p:cNvSpPr txBox="1"/>
          <p:nvPr/>
        </p:nvSpPr>
        <p:spPr>
          <a:xfrm>
            <a:off x="969170" y="2502249"/>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COBOL</a:t>
            </a:r>
          </a:p>
        </p:txBody>
      </p:sp>
      <p:sp>
        <p:nvSpPr>
          <p:cNvPr id="48" name="TextBox 47"/>
          <p:cNvSpPr txBox="1"/>
          <p:nvPr/>
        </p:nvSpPr>
        <p:spPr>
          <a:xfrm>
            <a:off x="1883570" y="2502249"/>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50.00</a:t>
            </a:r>
          </a:p>
        </p:txBody>
      </p:sp>
      <p:sp>
        <p:nvSpPr>
          <p:cNvPr id="49" name="TextBox 48"/>
          <p:cNvSpPr txBox="1"/>
          <p:nvPr/>
        </p:nvSpPr>
        <p:spPr>
          <a:xfrm>
            <a:off x="2569370" y="2502249"/>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 </a:t>
            </a:r>
          </a:p>
        </p:txBody>
      </p:sp>
      <p:sp>
        <p:nvSpPr>
          <p:cNvPr id="39" name="TextBox 38"/>
          <p:cNvSpPr txBox="1"/>
          <p:nvPr/>
        </p:nvSpPr>
        <p:spPr>
          <a:xfrm>
            <a:off x="464909" y="3790950"/>
            <a:ext cx="109315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40" name="TextBox 39"/>
          <p:cNvSpPr txBox="1"/>
          <p:nvPr/>
        </p:nvSpPr>
        <p:spPr>
          <a:xfrm>
            <a:off x="1558057" y="3790950"/>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Address</a:t>
            </a:r>
          </a:p>
        </p:txBody>
      </p:sp>
      <p:sp>
        <p:nvSpPr>
          <p:cNvPr id="50" name="TextBox 49"/>
          <p:cNvSpPr txBox="1"/>
          <p:nvPr/>
        </p:nvSpPr>
        <p:spPr>
          <a:xfrm>
            <a:off x="466333" y="4067949"/>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54" name="TextBox 53"/>
          <p:cNvSpPr txBox="1"/>
          <p:nvPr/>
        </p:nvSpPr>
        <p:spPr>
          <a:xfrm>
            <a:off x="464908" y="4344948"/>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63" name="TextBox 62"/>
          <p:cNvSpPr txBox="1"/>
          <p:nvPr/>
        </p:nvSpPr>
        <p:spPr>
          <a:xfrm>
            <a:off x="381000" y="3280403"/>
            <a:ext cx="1447800" cy="369332"/>
          </a:xfrm>
          <a:prstGeom prst="rect">
            <a:avLst/>
          </a:prstGeom>
          <a:noFill/>
        </p:spPr>
        <p:txBody>
          <a:bodyPr wrap="square" rtlCol="0">
            <a:spAutoFit/>
          </a:bodyPr>
          <a:lstStyle/>
          <a:p>
            <a:r>
              <a:rPr lang="en-US" b="1" dirty="0"/>
              <a:t>PUBLISHER</a:t>
            </a:r>
          </a:p>
        </p:txBody>
      </p:sp>
      <p:sp>
        <p:nvSpPr>
          <p:cNvPr id="68" name="TextBox 67"/>
          <p:cNvSpPr txBox="1"/>
          <p:nvPr/>
        </p:nvSpPr>
        <p:spPr>
          <a:xfrm>
            <a:off x="2396257" y="3790949"/>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Phone</a:t>
            </a:r>
          </a:p>
        </p:txBody>
      </p:sp>
      <p:sp>
        <p:nvSpPr>
          <p:cNvPr id="69" name="TextBox 68"/>
          <p:cNvSpPr txBox="1"/>
          <p:nvPr/>
        </p:nvSpPr>
        <p:spPr>
          <a:xfrm>
            <a:off x="1558053" y="4344947"/>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NY</a:t>
            </a:r>
          </a:p>
        </p:txBody>
      </p:sp>
      <p:sp>
        <p:nvSpPr>
          <p:cNvPr id="70" name="TextBox 69"/>
          <p:cNvSpPr txBox="1"/>
          <p:nvPr/>
        </p:nvSpPr>
        <p:spPr>
          <a:xfrm>
            <a:off x="1558055" y="4067948"/>
            <a:ext cx="83819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AL</a:t>
            </a:r>
          </a:p>
        </p:txBody>
      </p:sp>
      <p:sp>
        <p:nvSpPr>
          <p:cNvPr id="71" name="TextBox 70"/>
          <p:cNvSpPr txBox="1"/>
          <p:nvPr/>
        </p:nvSpPr>
        <p:spPr>
          <a:xfrm>
            <a:off x="2396250" y="4067947"/>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72" name="TextBox 71"/>
          <p:cNvSpPr txBox="1"/>
          <p:nvPr/>
        </p:nvSpPr>
        <p:spPr>
          <a:xfrm>
            <a:off x="2396250" y="4344946"/>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73" name="TextBox 72"/>
          <p:cNvSpPr txBox="1"/>
          <p:nvPr/>
        </p:nvSpPr>
        <p:spPr>
          <a:xfrm>
            <a:off x="3495667" y="3476632"/>
            <a:ext cx="109315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74" name="TextBox 73"/>
          <p:cNvSpPr txBox="1"/>
          <p:nvPr/>
        </p:nvSpPr>
        <p:spPr>
          <a:xfrm>
            <a:off x="4588815" y="3476632"/>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Address</a:t>
            </a:r>
          </a:p>
        </p:txBody>
      </p:sp>
      <p:sp>
        <p:nvSpPr>
          <p:cNvPr id="75" name="TextBox 74"/>
          <p:cNvSpPr txBox="1"/>
          <p:nvPr/>
        </p:nvSpPr>
        <p:spPr>
          <a:xfrm>
            <a:off x="3497091" y="3753631"/>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76" name="TextBox 75"/>
          <p:cNvSpPr txBox="1"/>
          <p:nvPr/>
        </p:nvSpPr>
        <p:spPr>
          <a:xfrm>
            <a:off x="3495666" y="403063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77" name="TextBox 76"/>
          <p:cNvSpPr txBox="1"/>
          <p:nvPr/>
        </p:nvSpPr>
        <p:spPr>
          <a:xfrm>
            <a:off x="3495666" y="3036674"/>
            <a:ext cx="1447800" cy="369332"/>
          </a:xfrm>
          <a:prstGeom prst="rect">
            <a:avLst/>
          </a:prstGeom>
          <a:noFill/>
        </p:spPr>
        <p:txBody>
          <a:bodyPr wrap="square" rtlCol="0">
            <a:spAutoFit/>
          </a:bodyPr>
          <a:lstStyle/>
          <a:p>
            <a:r>
              <a:rPr lang="en-US" b="1" dirty="0"/>
              <a:t>AUTHOR</a:t>
            </a:r>
          </a:p>
        </p:txBody>
      </p:sp>
      <p:sp>
        <p:nvSpPr>
          <p:cNvPr id="78" name="TextBox 77"/>
          <p:cNvSpPr txBox="1"/>
          <p:nvPr/>
        </p:nvSpPr>
        <p:spPr>
          <a:xfrm>
            <a:off x="5427015" y="3476631"/>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Phone</a:t>
            </a:r>
          </a:p>
        </p:txBody>
      </p:sp>
      <p:sp>
        <p:nvSpPr>
          <p:cNvPr id="79" name="TextBox 78"/>
          <p:cNvSpPr txBox="1"/>
          <p:nvPr/>
        </p:nvSpPr>
        <p:spPr>
          <a:xfrm>
            <a:off x="4588811" y="4030629"/>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TX</a:t>
            </a:r>
          </a:p>
        </p:txBody>
      </p:sp>
      <p:sp>
        <p:nvSpPr>
          <p:cNvPr id="80" name="TextBox 79"/>
          <p:cNvSpPr txBox="1"/>
          <p:nvPr/>
        </p:nvSpPr>
        <p:spPr>
          <a:xfrm>
            <a:off x="4588813" y="3753630"/>
            <a:ext cx="83819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CA</a:t>
            </a:r>
          </a:p>
        </p:txBody>
      </p:sp>
      <p:sp>
        <p:nvSpPr>
          <p:cNvPr id="81" name="TextBox 80"/>
          <p:cNvSpPr txBox="1"/>
          <p:nvPr/>
        </p:nvSpPr>
        <p:spPr>
          <a:xfrm>
            <a:off x="5427008" y="3753629"/>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1111</a:t>
            </a:r>
          </a:p>
        </p:txBody>
      </p:sp>
      <p:sp>
        <p:nvSpPr>
          <p:cNvPr id="82" name="TextBox 81"/>
          <p:cNvSpPr txBox="1"/>
          <p:nvPr/>
        </p:nvSpPr>
        <p:spPr>
          <a:xfrm>
            <a:off x="5427008" y="4030628"/>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5555</a:t>
            </a:r>
          </a:p>
        </p:txBody>
      </p:sp>
      <p:sp>
        <p:nvSpPr>
          <p:cNvPr id="85" name="TextBox 84"/>
          <p:cNvSpPr txBox="1"/>
          <p:nvPr/>
        </p:nvSpPr>
        <p:spPr>
          <a:xfrm>
            <a:off x="3633285" y="1149331"/>
            <a:ext cx="1395917"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Author</a:t>
            </a:r>
          </a:p>
        </p:txBody>
      </p:sp>
      <p:sp>
        <p:nvSpPr>
          <p:cNvPr id="104" name="TextBox 103"/>
          <p:cNvSpPr txBox="1"/>
          <p:nvPr/>
        </p:nvSpPr>
        <p:spPr>
          <a:xfrm>
            <a:off x="3634715" y="1420702"/>
            <a:ext cx="1394098"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07" name="TextBox 106"/>
          <p:cNvSpPr txBox="1"/>
          <p:nvPr/>
        </p:nvSpPr>
        <p:spPr>
          <a:xfrm>
            <a:off x="3634715" y="1671256"/>
            <a:ext cx="1394098"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 Pat</a:t>
            </a:r>
          </a:p>
        </p:txBody>
      </p:sp>
      <p:sp>
        <p:nvSpPr>
          <p:cNvPr id="110" name="TextBox 109"/>
          <p:cNvSpPr txBox="1"/>
          <p:nvPr/>
        </p:nvSpPr>
        <p:spPr>
          <a:xfrm>
            <a:off x="3634193" y="2496761"/>
            <a:ext cx="1394098"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 Sarah</a:t>
            </a:r>
          </a:p>
        </p:txBody>
      </p:sp>
      <p:sp>
        <p:nvSpPr>
          <p:cNvPr id="113" name="TextBox 112"/>
          <p:cNvSpPr txBox="1"/>
          <p:nvPr/>
        </p:nvSpPr>
        <p:spPr>
          <a:xfrm>
            <a:off x="3633284" y="2221870"/>
            <a:ext cx="1395916"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116" name="TextBox 115"/>
          <p:cNvSpPr txBox="1"/>
          <p:nvPr/>
        </p:nvSpPr>
        <p:spPr>
          <a:xfrm>
            <a:off x="3633284" y="1946357"/>
            <a:ext cx="1395916"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 Ben, Pat</a:t>
            </a:r>
          </a:p>
        </p:txBody>
      </p:sp>
      <p:cxnSp>
        <p:nvCxnSpPr>
          <p:cNvPr id="119" name="Straight Connector 118"/>
          <p:cNvCxnSpPr/>
          <p:nvPr/>
        </p:nvCxnSpPr>
        <p:spPr>
          <a:xfrm flipH="1">
            <a:off x="1478280" y="1628775"/>
            <a:ext cx="1169670" cy="2516505"/>
          </a:xfrm>
          <a:prstGeom prst="line">
            <a:avLst/>
          </a:prstGeom>
          <a:ln w="25400">
            <a:headEnd type="oval"/>
            <a:tailEnd type="oval"/>
          </a:ln>
        </p:spPr>
        <p:style>
          <a:lnRef idx="1">
            <a:schemeClr val="accent3"/>
          </a:lnRef>
          <a:fillRef idx="0">
            <a:schemeClr val="accent3"/>
          </a:fillRef>
          <a:effectRef idx="0">
            <a:schemeClr val="accent3"/>
          </a:effectRef>
          <a:fontRef idx="minor">
            <a:schemeClr val="tx1"/>
          </a:fontRef>
        </p:style>
      </p:cxnSp>
      <p:sp>
        <p:nvSpPr>
          <p:cNvPr id="59" name="TextBox 58"/>
          <p:cNvSpPr txBox="1"/>
          <p:nvPr/>
        </p:nvSpPr>
        <p:spPr>
          <a:xfrm>
            <a:off x="3495666" y="4307627"/>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Pat</a:t>
            </a:r>
          </a:p>
        </p:txBody>
      </p:sp>
      <p:sp>
        <p:nvSpPr>
          <p:cNvPr id="60" name="TextBox 59"/>
          <p:cNvSpPr txBox="1"/>
          <p:nvPr/>
        </p:nvSpPr>
        <p:spPr>
          <a:xfrm>
            <a:off x="4588811" y="4307626"/>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CO</a:t>
            </a:r>
          </a:p>
        </p:txBody>
      </p:sp>
      <p:sp>
        <p:nvSpPr>
          <p:cNvPr id="61" name="TextBox 60"/>
          <p:cNvSpPr txBox="1"/>
          <p:nvPr/>
        </p:nvSpPr>
        <p:spPr>
          <a:xfrm>
            <a:off x="5427008" y="4307625"/>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5309</a:t>
            </a:r>
          </a:p>
        </p:txBody>
      </p:sp>
      <p:sp>
        <p:nvSpPr>
          <p:cNvPr id="62" name="TextBox 61"/>
          <p:cNvSpPr txBox="1"/>
          <p:nvPr/>
        </p:nvSpPr>
        <p:spPr>
          <a:xfrm>
            <a:off x="6583680" y="1097280"/>
            <a:ext cx="64008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ISBN</a:t>
            </a:r>
          </a:p>
        </p:txBody>
      </p:sp>
      <p:sp>
        <p:nvSpPr>
          <p:cNvPr id="64" name="TextBox 63"/>
          <p:cNvSpPr txBox="1"/>
          <p:nvPr/>
        </p:nvSpPr>
        <p:spPr>
          <a:xfrm>
            <a:off x="7223760" y="1097280"/>
            <a:ext cx="13716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Author</a:t>
            </a:r>
          </a:p>
        </p:txBody>
      </p:sp>
      <p:sp>
        <p:nvSpPr>
          <p:cNvPr id="66" name="TextBox 65"/>
          <p:cNvSpPr txBox="1"/>
          <p:nvPr/>
        </p:nvSpPr>
        <p:spPr>
          <a:xfrm>
            <a:off x="6583680" y="1371600"/>
            <a:ext cx="64008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83" name="TextBox 82"/>
          <p:cNvSpPr txBox="1"/>
          <p:nvPr/>
        </p:nvSpPr>
        <p:spPr>
          <a:xfrm>
            <a:off x="6583680" y="1645920"/>
            <a:ext cx="64008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84" name="TextBox 83"/>
          <p:cNvSpPr txBox="1"/>
          <p:nvPr/>
        </p:nvSpPr>
        <p:spPr>
          <a:xfrm>
            <a:off x="6583680" y="2194560"/>
            <a:ext cx="64008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9981</a:t>
            </a:r>
          </a:p>
        </p:txBody>
      </p:sp>
      <p:sp>
        <p:nvSpPr>
          <p:cNvPr id="86" name="TextBox 85"/>
          <p:cNvSpPr txBox="1"/>
          <p:nvPr/>
        </p:nvSpPr>
        <p:spPr>
          <a:xfrm>
            <a:off x="6583680" y="3017520"/>
            <a:ext cx="64008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1055</a:t>
            </a:r>
          </a:p>
        </p:txBody>
      </p:sp>
      <p:sp>
        <p:nvSpPr>
          <p:cNvPr id="87" name="TextBox 86"/>
          <p:cNvSpPr txBox="1"/>
          <p:nvPr/>
        </p:nvSpPr>
        <p:spPr>
          <a:xfrm>
            <a:off x="6583680" y="3291840"/>
            <a:ext cx="64008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5679</a:t>
            </a:r>
          </a:p>
        </p:txBody>
      </p:sp>
      <p:sp>
        <p:nvSpPr>
          <p:cNvPr id="88" name="TextBox 87"/>
          <p:cNvSpPr txBox="1"/>
          <p:nvPr/>
        </p:nvSpPr>
        <p:spPr>
          <a:xfrm>
            <a:off x="7223760" y="1371600"/>
            <a:ext cx="13716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89" name="TextBox 88"/>
          <p:cNvSpPr txBox="1"/>
          <p:nvPr/>
        </p:nvSpPr>
        <p:spPr>
          <a:xfrm>
            <a:off x="6583680" y="1920240"/>
            <a:ext cx="64008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90" name="TextBox 89"/>
          <p:cNvSpPr txBox="1"/>
          <p:nvPr/>
        </p:nvSpPr>
        <p:spPr>
          <a:xfrm>
            <a:off x="7223760" y="1645920"/>
            <a:ext cx="13716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91" name="TextBox 90"/>
          <p:cNvSpPr txBox="1"/>
          <p:nvPr/>
        </p:nvSpPr>
        <p:spPr>
          <a:xfrm>
            <a:off x="7223760" y="1920240"/>
            <a:ext cx="13716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Pat</a:t>
            </a:r>
          </a:p>
        </p:txBody>
      </p:sp>
      <p:sp>
        <p:nvSpPr>
          <p:cNvPr id="92" name="TextBox 91"/>
          <p:cNvSpPr txBox="1"/>
          <p:nvPr/>
        </p:nvSpPr>
        <p:spPr>
          <a:xfrm>
            <a:off x="6583680" y="2468880"/>
            <a:ext cx="64008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9981</a:t>
            </a:r>
          </a:p>
        </p:txBody>
      </p:sp>
      <p:sp>
        <p:nvSpPr>
          <p:cNvPr id="93" name="TextBox 92"/>
          <p:cNvSpPr txBox="1"/>
          <p:nvPr/>
        </p:nvSpPr>
        <p:spPr>
          <a:xfrm>
            <a:off x="6583680" y="2743200"/>
            <a:ext cx="64008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9981</a:t>
            </a:r>
          </a:p>
        </p:txBody>
      </p:sp>
      <p:sp>
        <p:nvSpPr>
          <p:cNvPr id="94" name="TextBox 93"/>
          <p:cNvSpPr txBox="1"/>
          <p:nvPr/>
        </p:nvSpPr>
        <p:spPr>
          <a:xfrm>
            <a:off x="7223760" y="2194560"/>
            <a:ext cx="13716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95" name="TextBox 94"/>
          <p:cNvSpPr txBox="1"/>
          <p:nvPr/>
        </p:nvSpPr>
        <p:spPr>
          <a:xfrm>
            <a:off x="7223760" y="2468880"/>
            <a:ext cx="13716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96" name="TextBox 95"/>
          <p:cNvSpPr txBox="1"/>
          <p:nvPr/>
        </p:nvSpPr>
        <p:spPr>
          <a:xfrm>
            <a:off x="7223760" y="2743200"/>
            <a:ext cx="13716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Pat</a:t>
            </a:r>
          </a:p>
        </p:txBody>
      </p:sp>
      <p:sp>
        <p:nvSpPr>
          <p:cNvPr id="97" name="TextBox 96"/>
          <p:cNvSpPr txBox="1"/>
          <p:nvPr/>
        </p:nvSpPr>
        <p:spPr>
          <a:xfrm>
            <a:off x="7223760" y="3017520"/>
            <a:ext cx="13716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98" name="TextBox 97"/>
          <p:cNvSpPr txBox="1"/>
          <p:nvPr/>
        </p:nvSpPr>
        <p:spPr>
          <a:xfrm>
            <a:off x="6583680" y="3566160"/>
            <a:ext cx="64008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5679</a:t>
            </a:r>
          </a:p>
        </p:txBody>
      </p:sp>
      <p:sp>
        <p:nvSpPr>
          <p:cNvPr id="99" name="TextBox 98"/>
          <p:cNvSpPr txBox="1"/>
          <p:nvPr/>
        </p:nvSpPr>
        <p:spPr>
          <a:xfrm>
            <a:off x="7223760" y="3291840"/>
            <a:ext cx="13716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00" name="TextBox 99"/>
          <p:cNvSpPr txBox="1"/>
          <p:nvPr/>
        </p:nvSpPr>
        <p:spPr>
          <a:xfrm>
            <a:off x="7223760" y="3566160"/>
            <a:ext cx="13716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101" name="TextBox 100"/>
          <p:cNvSpPr txBox="1"/>
          <p:nvPr/>
        </p:nvSpPr>
        <p:spPr>
          <a:xfrm>
            <a:off x="6617130" y="704030"/>
            <a:ext cx="1688670" cy="369332"/>
          </a:xfrm>
          <a:prstGeom prst="rect">
            <a:avLst/>
          </a:prstGeom>
          <a:noFill/>
        </p:spPr>
        <p:txBody>
          <a:bodyPr wrap="square" rtlCol="0">
            <a:spAutoFit/>
          </a:bodyPr>
          <a:lstStyle/>
          <a:p>
            <a:r>
              <a:rPr lang="en-US" b="1" dirty="0"/>
              <a:t>BOOKAUTHOR</a:t>
            </a:r>
          </a:p>
        </p:txBody>
      </p:sp>
      <p:cxnSp>
        <p:nvCxnSpPr>
          <p:cNvPr id="102" name="Straight Connector 101"/>
          <p:cNvCxnSpPr/>
          <p:nvPr/>
        </p:nvCxnSpPr>
        <p:spPr>
          <a:xfrm flipH="1" flipV="1">
            <a:off x="762000" y="1490547"/>
            <a:ext cx="5999859" cy="13328"/>
          </a:xfrm>
          <a:prstGeom prst="line">
            <a:avLst/>
          </a:prstGeom>
          <a:ln w="25400">
            <a:headEnd type="oval"/>
            <a:tailEnd type="oval"/>
          </a:ln>
        </p:spPr>
        <p:style>
          <a:lnRef idx="1">
            <a:schemeClr val="accent3"/>
          </a:lnRef>
          <a:fillRef idx="0">
            <a:schemeClr val="accent3"/>
          </a:fillRef>
          <a:effectRef idx="0">
            <a:schemeClr val="accent3"/>
          </a:effectRef>
          <a:fontRef idx="minor">
            <a:schemeClr val="tx1"/>
          </a:fontRef>
        </p:style>
      </p:cxnSp>
      <p:cxnSp>
        <p:nvCxnSpPr>
          <p:cNvPr id="103" name="Straight Connector 102"/>
          <p:cNvCxnSpPr/>
          <p:nvPr/>
        </p:nvCxnSpPr>
        <p:spPr>
          <a:xfrm flipH="1">
            <a:off x="4367515" y="1557465"/>
            <a:ext cx="3312321" cy="2311669"/>
          </a:xfrm>
          <a:prstGeom prst="line">
            <a:avLst/>
          </a:prstGeom>
          <a:ln w="25400">
            <a:headEnd type="oval"/>
            <a:tailEnd type="ova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471210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7"/>
                                        </p:tgtEl>
                                        <p:attrNameLst>
                                          <p:attrName>style.visibility</p:attrName>
                                        </p:attrNameLst>
                                      </p:cBhvr>
                                      <p:to>
                                        <p:strVal val="visible"/>
                                      </p:to>
                                    </p:set>
                                    <p:animEffect transition="in" filter="fade">
                                      <p:cBhvr>
                                        <p:cTn id="19" dur="500"/>
                                        <p:tgtEl>
                                          <p:spTgt spid="10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6"/>
                                        </p:tgtEl>
                                        <p:attrNameLst>
                                          <p:attrName>style.visibility</p:attrName>
                                        </p:attrNameLst>
                                      </p:cBhvr>
                                      <p:to>
                                        <p:strVal val="visible"/>
                                      </p:to>
                                    </p:set>
                                    <p:animEffect transition="in" filter="fade">
                                      <p:cBhvr>
                                        <p:cTn id="36" dur="500"/>
                                        <p:tgtEl>
                                          <p:spTgt spid="11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fade">
                                      <p:cBhvr>
                                        <p:cTn id="53" dur="500"/>
                                        <p:tgtEl>
                                          <p:spTgt spid="4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7"/>
                                        </p:tgtEl>
                                        <p:attrNameLst>
                                          <p:attrName>style.visibility</p:attrName>
                                        </p:attrNameLst>
                                      </p:cBhvr>
                                      <p:to>
                                        <p:strVal val="visible"/>
                                      </p:to>
                                    </p:set>
                                    <p:animEffect transition="in" filter="fade">
                                      <p:cBhvr>
                                        <p:cTn id="56" dur="500"/>
                                        <p:tgtEl>
                                          <p:spTgt spid="4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fade">
                                      <p:cBhvr>
                                        <p:cTn id="59" dur="500"/>
                                        <p:tgtEl>
                                          <p:spTgt spid="4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500"/>
                                        <p:tgtEl>
                                          <p:spTgt spid="4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10"/>
                                        </p:tgtEl>
                                        <p:attrNameLst>
                                          <p:attrName>style.visibility</p:attrName>
                                        </p:attrNameLst>
                                      </p:cBhvr>
                                      <p:to>
                                        <p:strVal val="visible"/>
                                      </p:to>
                                    </p:set>
                                    <p:animEffect transition="in" filter="fade">
                                      <p:cBhvr>
                                        <p:cTn id="65" dur="500"/>
                                        <p:tgtEl>
                                          <p:spTgt spid="11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13"/>
                                        </p:tgtEl>
                                        <p:attrNameLst>
                                          <p:attrName>style.visibility</p:attrName>
                                        </p:attrNameLst>
                                      </p:cBhvr>
                                      <p:to>
                                        <p:strVal val="visible"/>
                                      </p:to>
                                    </p:set>
                                    <p:animEffect transition="in" filter="fade">
                                      <p:cBhvr>
                                        <p:cTn id="68" dur="500"/>
                                        <p:tgtEl>
                                          <p:spTgt spid="113"/>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nodeType="clickEffect">
                                  <p:stCondLst>
                                    <p:cond delay="0"/>
                                  </p:stCondLst>
                                  <p:childTnLst>
                                    <p:set>
                                      <p:cBhvr>
                                        <p:cTn id="72" dur="1" fill="hold">
                                          <p:stCondLst>
                                            <p:cond delay="0"/>
                                          </p:stCondLst>
                                        </p:cTn>
                                        <p:tgtEl>
                                          <p:spTgt spid="119"/>
                                        </p:tgtEl>
                                        <p:attrNameLst>
                                          <p:attrName>style.visibility</p:attrName>
                                        </p:attrNameLst>
                                      </p:cBhvr>
                                      <p:to>
                                        <p:strVal val="visible"/>
                                      </p:to>
                                    </p:set>
                                    <p:animEffect transition="in" filter="wipe(up)">
                                      <p:cBhvr>
                                        <p:cTn id="73" dur="500"/>
                                        <p:tgtEl>
                                          <p:spTgt spid="119"/>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62"/>
                                        </p:tgtEl>
                                        <p:attrNameLst>
                                          <p:attrName>style.visibility</p:attrName>
                                        </p:attrNameLst>
                                      </p:cBhvr>
                                      <p:to>
                                        <p:strVal val="visible"/>
                                      </p:to>
                                    </p:set>
                                    <p:animEffect transition="in" filter="fade">
                                      <p:cBhvr>
                                        <p:cTn id="78" dur="500"/>
                                        <p:tgtEl>
                                          <p:spTgt spid="62"/>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64"/>
                                        </p:tgtEl>
                                        <p:attrNameLst>
                                          <p:attrName>style.visibility</p:attrName>
                                        </p:attrNameLst>
                                      </p:cBhvr>
                                      <p:to>
                                        <p:strVal val="visible"/>
                                      </p:to>
                                    </p:set>
                                    <p:animEffect transition="in" filter="fade">
                                      <p:cBhvr>
                                        <p:cTn id="81" dur="500"/>
                                        <p:tgtEl>
                                          <p:spTgt spid="64"/>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66"/>
                                        </p:tgtEl>
                                        <p:attrNameLst>
                                          <p:attrName>style.visibility</p:attrName>
                                        </p:attrNameLst>
                                      </p:cBhvr>
                                      <p:to>
                                        <p:strVal val="visible"/>
                                      </p:to>
                                    </p:set>
                                    <p:animEffect transition="in" filter="fade">
                                      <p:cBhvr>
                                        <p:cTn id="84" dur="500"/>
                                        <p:tgtEl>
                                          <p:spTgt spid="6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88"/>
                                        </p:tgtEl>
                                        <p:attrNameLst>
                                          <p:attrName>style.visibility</p:attrName>
                                        </p:attrNameLst>
                                      </p:cBhvr>
                                      <p:to>
                                        <p:strVal val="visible"/>
                                      </p:to>
                                    </p:set>
                                    <p:animEffect transition="in" filter="fade">
                                      <p:cBhvr>
                                        <p:cTn id="87" dur="500"/>
                                        <p:tgtEl>
                                          <p:spTgt spid="8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01"/>
                                        </p:tgtEl>
                                        <p:attrNameLst>
                                          <p:attrName>style.visibility</p:attrName>
                                        </p:attrNameLst>
                                      </p:cBhvr>
                                      <p:to>
                                        <p:strVal val="visible"/>
                                      </p:to>
                                    </p:set>
                                    <p:animEffect transition="in" filter="fade">
                                      <p:cBhvr>
                                        <p:cTn id="90" dur="500"/>
                                        <p:tgtEl>
                                          <p:spTgt spid="101"/>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2" fill="hold" nodeType="clickEffect">
                                  <p:stCondLst>
                                    <p:cond delay="0"/>
                                  </p:stCondLst>
                                  <p:childTnLst>
                                    <p:set>
                                      <p:cBhvr>
                                        <p:cTn id="94" dur="1" fill="hold">
                                          <p:stCondLst>
                                            <p:cond delay="0"/>
                                          </p:stCondLst>
                                        </p:cTn>
                                        <p:tgtEl>
                                          <p:spTgt spid="102"/>
                                        </p:tgtEl>
                                        <p:attrNameLst>
                                          <p:attrName>style.visibility</p:attrName>
                                        </p:attrNameLst>
                                      </p:cBhvr>
                                      <p:to>
                                        <p:strVal val="visible"/>
                                      </p:to>
                                    </p:set>
                                    <p:animEffect transition="in" filter="wipe(right)">
                                      <p:cBhvr>
                                        <p:cTn id="95" dur="500"/>
                                        <p:tgtEl>
                                          <p:spTgt spid="102"/>
                                        </p:tgtEl>
                                      </p:cBhvr>
                                    </p:animEffect>
                                  </p:childTnLst>
                                </p:cTn>
                              </p:par>
                              <p:par>
                                <p:cTn id="96" presetID="22" presetClass="entr" presetSubtype="1" fill="hold" nodeType="withEffect">
                                  <p:stCondLst>
                                    <p:cond delay="0"/>
                                  </p:stCondLst>
                                  <p:childTnLst>
                                    <p:set>
                                      <p:cBhvr>
                                        <p:cTn id="97" dur="1" fill="hold">
                                          <p:stCondLst>
                                            <p:cond delay="0"/>
                                          </p:stCondLst>
                                        </p:cTn>
                                        <p:tgtEl>
                                          <p:spTgt spid="103"/>
                                        </p:tgtEl>
                                        <p:attrNameLst>
                                          <p:attrName>style.visibility</p:attrName>
                                        </p:attrNameLst>
                                      </p:cBhvr>
                                      <p:to>
                                        <p:strVal val="visible"/>
                                      </p:to>
                                    </p:set>
                                    <p:animEffect transition="in" filter="wipe(up)">
                                      <p:cBhvr>
                                        <p:cTn id="98" dur="500"/>
                                        <p:tgtEl>
                                          <p:spTgt spid="103"/>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83"/>
                                        </p:tgtEl>
                                        <p:attrNameLst>
                                          <p:attrName>style.visibility</p:attrName>
                                        </p:attrNameLst>
                                      </p:cBhvr>
                                      <p:to>
                                        <p:strVal val="visible"/>
                                      </p:to>
                                    </p:set>
                                    <p:animEffect transition="in" filter="fade">
                                      <p:cBhvr>
                                        <p:cTn id="103" dur="500"/>
                                        <p:tgtEl>
                                          <p:spTgt spid="83"/>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89"/>
                                        </p:tgtEl>
                                        <p:attrNameLst>
                                          <p:attrName>style.visibility</p:attrName>
                                        </p:attrNameLst>
                                      </p:cBhvr>
                                      <p:to>
                                        <p:strVal val="visible"/>
                                      </p:to>
                                    </p:set>
                                    <p:animEffect transition="in" filter="fade">
                                      <p:cBhvr>
                                        <p:cTn id="106" dur="500"/>
                                        <p:tgtEl>
                                          <p:spTgt spid="89"/>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90"/>
                                        </p:tgtEl>
                                        <p:attrNameLst>
                                          <p:attrName>style.visibility</p:attrName>
                                        </p:attrNameLst>
                                      </p:cBhvr>
                                      <p:to>
                                        <p:strVal val="visible"/>
                                      </p:to>
                                    </p:set>
                                    <p:animEffect transition="in" filter="fade">
                                      <p:cBhvr>
                                        <p:cTn id="109" dur="500"/>
                                        <p:tgtEl>
                                          <p:spTgt spid="90"/>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91"/>
                                        </p:tgtEl>
                                        <p:attrNameLst>
                                          <p:attrName>style.visibility</p:attrName>
                                        </p:attrNameLst>
                                      </p:cBhvr>
                                      <p:to>
                                        <p:strVal val="visible"/>
                                      </p:to>
                                    </p:set>
                                    <p:animEffect transition="in" filter="fade">
                                      <p:cBhvr>
                                        <p:cTn id="112" dur="500"/>
                                        <p:tgtEl>
                                          <p:spTgt spid="91"/>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84"/>
                                        </p:tgtEl>
                                        <p:attrNameLst>
                                          <p:attrName>style.visibility</p:attrName>
                                        </p:attrNameLst>
                                      </p:cBhvr>
                                      <p:to>
                                        <p:strVal val="visible"/>
                                      </p:to>
                                    </p:set>
                                    <p:animEffect transition="in" filter="fade">
                                      <p:cBhvr>
                                        <p:cTn id="117" dur="500"/>
                                        <p:tgtEl>
                                          <p:spTgt spid="84"/>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92"/>
                                        </p:tgtEl>
                                        <p:attrNameLst>
                                          <p:attrName>style.visibility</p:attrName>
                                        </p:attrNameLst>
                                      </p:cBhvr>
                                      <p:to>
                                        <p:strVal val="visible"/>
                                      </p:to>
                                    </p:set>
                                    <p:animEffect transition="in" filter="fade">
                                      <p:cBhvr>
                                        <p:cTn id="120" dur="500"/>
                                        <p:tgtEl>
                                          <p:spTgt spid="9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93"/>
                                        </p:tgtEl>
                                        <p:attrNameLst>
                                          <p:attrName>style.visibility</p:attrName>
                                        </p:attrNameLst>
                                      </p:cBhvr>
                                      <p:to>
                                        <p:strVal val="visible"/>
                                      </p:to>
                                    </p:set>
                                    <p:animEffect transition="in" filter="fade">
                                      <p:cBhvr>
                                        <p:cTn id="123" dur="500"/>
                                        <p:tgtEl>
                                          <p:spTgt spid="93"/>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94"/>
                                        </p:tgtEl>
                                        <p:attrNameLst>
                                          <p:attrName>style.visibility</p:attrName>
                                        </p:attrNameLst>
                                      </p:cBhvr>
                                      <p:to>
                                        <p:strVal val="visible"/>
                                      </p:to>
                                    </p:set>
                                    <p:animEffect transition="in" filter="fade">
                                      <p:cBhvr>
                                        <p:cTn id="126" dur="500"/>
                                        <p:tgtEl>
                                          <p:spTgt spid="94"/>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95"/>
                                        </p:tgtEl>
                                        <p:attrNameLst>
                                          <p:attrName>style.visibility</p:attrName>
                                        </p:attrNameLst>
                                      </p:cBhvr>
                                      <p:to>
                                        <p:strVal val="visible"/>
                                      </p:to>
                                    </p:set>
                                    <p:animEffect transition="in" filter="fade">
                                      <p:cBhvr>
                                        <p:cTn id="129" dur="500"/>
                                        <p:tgtEl>
                                          <p:spTgt spid="95"/>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96"/>
                                        </p:tgtEl>
                                        <p:attrNameLst>
                                          <p:attrName>style.visibility</p:attrName>
                                        </p:attrNameLst>
                                      </p:cBhvr>
                                      <p:to>
                                        <p:strVal val="visible"/>
                                      </p:to>
                                    </p:set>
                                    <p:animEffect transition="in" filter="fade">
                                      <p:cBhvr>
                                        <p:cTn id="132" dur="500"/>
                                        <p:tgtEl>
                                          <p:spTgt spid="96"/>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86"/>
                                        </p:tgtEl>
                                        <p:attrNameLst>
                                          <p:attrName>style.visibility</p:attrName>
                                        </p:attrNameLst>
                                      </p:cBhvr>
                                      <p:to>
                                        <p:strVal val="visible"/>
                                      </p:to>
                                    </p:set>
                                    <p:animEffect transition="in" filter="fade">
                                      <p:cBhvr>
                                        <p:cTn id="137" dur="500"/>
                                        <p:tgtEl>
                                          <p:spTgt spid="86"/>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97"/>
                                        </p:tgtEl>
                                        <p:attrNameLst>
                                          <p:attrName>style.visibility</p:attrName>
                                        </p:attrNameLst>
                                      </p:cBhvr>
                                      <p:to>
                                        <p:strVal val="visible"/>
                                      </p:to>
                                    </p:set>
                                    <p:animEffect transition="in" filter="fade">
                                      <p:cBhvr>
                                        <p:cTn id="140" dur="500"/>
                                        <p:tgtEl>
                                          <p:spTgt spid="97"/>
                                        </p:tgtEl>
                                      </p:cBhvr>
                                    </p:animEffect>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grpId="0" nodeType="clickEffect">
                                  <p:stCondLst>
                                    <p:cond delay="0"/>
                                  </p:stCondLst>
                                  <p:childTnLst>
                                    <p:set>
                                      <p:cBhvr>
                                        <p:cTn id="144" dur="1" fill="hold">
                                          <p:stCondLst>
                                            <p:cond delay="0"/>
                                          </p:stCondLst>
                                        </p:cTn>
                                        <p:tgtEl>
                                          <p:spTgt spid="87"/>
                                        </p:tgtEl>
                                        <p:attrNameLst>
                                          <p:attrName>style.visibility</p:attrName>
                                        </p:attrNameLst>
                                      </p:cBhvr>
                                      <p:to>
                                        <p:strVal val="visible"/>
                                      </p:to>
                                    </p:set>
                                    <p:animEffect transition="in" filter="fade">
                                      <p:cBhvr>
                                        <p:cTn id="145" dur="500"/>
                                        <p:tgtEl>
                                          <p:spTgt spid="87"/>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98"/>
                                        </p:tgtEl>
                                        <p:attrNameLst>
                                          <p:attrName>style.visibility</p:attrName>
                                        </p:attrNameLst>
                                      </p:cBhvr>
                                      <p:to>
                                        <p:strVal val="visible"/>
                                      </p:to>
                                    </p:set>
                                    <p:animEffect transition="in" filter="fade">
                                      <p:cBhvr>
                                        <p:cTn id="148" dur="500"/>
                                        <p:tgtEl>
                                          <p:spTgt spid="98"/>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99"/>
                                        </p:tgtEl>
                                        <p:attrNameLst>
                                          <p:attrName>style.visibility</p:attrName>
                                        </p:attrNameLst>
                                      </p:cBhvr>
                                      <p:to>
                                        <p:strVal val="visible"/>
                                      </p:to>
                                    </p:set>
                                    <p:animEffect transition="in" filter="fade">
                                      <p:cBhvr>
                                        <p:cTn id="151" dur="500"/>
                                        <p:tgtEl>
                                          <p:spTgt spid="99"/>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100"/>
                                        </p:tgtEl>
                                        <p:attrNameLst>
                                          <p:attrName>style.visibility</p:attrName>
                                        </p:attrNameLst>
                                      </p:cBhvr>
                                      <p:to>
                                        <p:strVal val="visible"/>
                                      </p:to>
                                    </p:set>
                                    <p:animEffect transition="in" filter="fade">
                                      <p:cBhvr>
                                        <p:cTn id="154" dur="500"/>
                                        <p:tgtEl>
                                          <p:spTgt spid="100"/>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xit" presetSubtype="0" fill="hold" grpId="1" nodeType="clickEffect">
                                  <p:stCondLst>
                                    <p:cond delay="0"/>
                                  </p:stCondLst>
                                  <p:childTnLst>
                                    <p:animEffect transition="out" filter="fade">
                                      <p:cBhvr>
                                        <p:cTn id="158" dur="500"/>
                                        <p:tgtEl>
                                          <p:spTgt spid="107"/>
                                        </p:tgtEl>
                                      </p:cBhvr>
                                    </p:animEffect>
                                    <p:set>
                                      <p:cBhvr>
                                        <p:cTn id="159" dur="1" fill="hold">
                                          <p:stCondLst>
                                            <p:cond delay="499"/>
                                          </p:stCondLst>
                                        </p:cTn>
                                        <p:tgtEl>
                                          <p:spTgt spid="107"/>
                                        </p:tgtEl>
                                        <p:attrNameLst>
                                          <p:attrName>style.visibility</p:attrName>
                                        </p:attrNameLst>
                                      </p:cBhvr>
                                      <p:to>
                                        <p:strVal val="hidden"/>
                                      </p:to>
                                    </p:set>
                                  </p:childTnLst>
                                </p:cTn>
                              </p:par>
                              <p:par>
                                <p:cTn id="160" presetID="10" presetClass="exit" presetSubtype="0" fill="hold" grpId="1" nodeType="withEffect">
                                  <p:stCondLst>
                                    <p:cond delay="0"/>
                                  </p:stCondLst>
                                  <p:childTnLst>
                                    <p:animEffect transition="out" filter="fade">
                                      <p:cBhvr>
                                        <p:cTn id="161" dur="500"/>
                                        <p:tgtEl>
                                          <p:spTgt spid="116"/>
                                        </p:tgtEl>
                                      </p:cBhvr>
                                    </p:animEffect>
                                    <p:set>
                                      <p:cBhvr>
                                        <p:cTn id="162" dur="1" fill="hold">
                                          <p:stCondLst>
                                            <p:cond delay="499"/>
                                          </p:stCondLst>
                                        </p:cTn>
                                        <p:tgtEl>
                                          <p:spTgt spid="116"/>
                                        </p:tgtEl>
                                        <p:attrNameLst>
                                          <p:attrName>style.visibility</p:attrName>
                                        </p:attrNameLst>
                                      </p:cBhvr>
                                      <p:to>
                                        <p:strVal val="hidden"/>
                                      </p:to>
                                    </p:set>
                                  </p:childTnLst>
                                </p:cTn>
                              </p:par>
                              <p:par>
                                <p:cTn id="163" presetID="10" presetClass="exit" presetSubtype="0" fill="hold" grpId="1" nodeType="withEffect">
                                  <p:stCondLst>
                                    <p:cond delay="0"/>
                                  </p:stCondLst>
                                  <p:childTnLst>
                                    <p:animEffect transition="out" filter="fade">
                                      <p:cBhvr>
                                        <p:cTn id="164" dur="500"/>
                                        <p:tgtEl>
                                          <p:spTgt spid="110"/>
                                        </p:tgtEl>
                                      </p:cBhvr>
                                    </p:animEffect>
                                    <p:set>
                                      <p:cBhvr>
                                        <p:cTn id="165" dur="1" fill="hold">
                                          <p:stCondLst>
                                            <p:cond delay="499"/>
                                          </p:stCondLst>
                                        </p:cTn>
                                        <p:tgtEl>
                                          <p:spTgt spid="110"/>
                                        </p:tgtEl>
                                        <p:attrNameLst>
                                          <p:attrName>style.visibility</p:attrName>
                                        </p:attrNameLst>
                                      </p:cBhvr>
                                      <p:to>
                                        <p:strVal val="hidden"/>
                                      </p:to>
                                    </p:set>
                                  </p:childTnLst>
                                </p:cTn>
                              </p:par>
                              <p:par>
                                <p:cTn id="166" presetID="10" presetClass="exit" presetSubtype="0" fill="hold" grpId="1" nodeType="withEffect">
                                  <p:stCondLst>
                                    <p:cond delay="0"/>
                                  </p:stCondLst>
                                  <p:childTnLst>
                                    <p:animEffect transition="out" filter="fade">
                                      <p:cBhvr>
                                        <p:cTn id="167" dur="500"/>
                                        <p:tgtEl>
                                          <p:spTgt spid="113"/>
                                        </p:tgtEl>
                                      </p:cBhvr>
                                    </p:animEffect>
                                    <p:set>
                                      <p:cBhvr>
                                        <p:cTn id="168" dur="1" fill="hold">
                                          <p:stCondLst>
                                            <p:cond delay="499"/>
                                          </p:stCondLst>
                                        </p:cTn>
                                        <p:tgtEl>
                                          <p:spTgt spid="113"/>
                                        </p:tgtEl>
                                        <p:attrNameLst>
                                          <p:attrName>style.visibility</p:attrName>
                                        </p:attrNameLst>
                                      </p:cBhvr>
                                      <p:to>
                                        <p:strVal val="hidden"/>
                                      </p:to>
                                    </p:set>
                                  </p:childTnLst>
                                </p:cTn>
                              </p:par>
                              <p:par>
                                <p:cTn id="169" presetID="10" presetClass="exit" presetSubtype="0" fill="hold" grpId="0" nodeType="withEffect">
                                  <p:stCondLst>
                                    <p:cond delay="0"/>
                                  </p:stCondLst>
                                  <p:childTnLst>
                                    <p:animEffect transition="out" filter="fade">
                                      <p:cBhvr>
                                        <p:cTn id="170" dur="500"/>
                                        <p:tgtEl>
                                          <p:spTgt spid="85"/>
                                        </p:tgtEl>
                                      </p:cBhvr>
                                    </p:animEffect>
                                    <p:set>
                                      <p:cBhvr>
                                        <p:cTn id="171" dur="1" fill="hold">
                                          <p:stCondLst>
                                            <p:cond delay="499"/>
                                          </p:stCondLst>
                                        </p:cTn>
                                        <p:tgtEl>
                                          <p:spTgt spid="85"/>
                                        </p:tgtEl>
                                        <p:attrNameLst>
                                          <p:attrName>style.visibility</p:attrName>
                                        </p:attrNameLst>
                                      </p:cBhvr>
                                      <p:to>
                                        <p:strVal val="hidden"/>
                                      </p:to>
                                    </p:set>
                                  </p:childTnLst>
                                </p:cTn>
                              </p:par>
                              <p:par>
                                <p:cTn id="172" presetID="10" presetClass="exit" presetSubtype="0" fill="hold" grpId="0" nodeType="withEffect">
                                  <p:stCondLst>
                                    <p:cond delay="0"/>
                                  </p:stCondLst>
                                  <p:childTnLst>
                                    <p:animEffect transition="out" filter="fade">
                                      <p:cBhvr>
                                        <p:cTn id="173" dur="500"/>
                                        <p:tgtEl>
                                          <p:spTgt spid="104"/>
                                        </p:tgtEl>
                                      </p:cBhvr>
                                    </p:animEffect>
                                    <p:set>
                                      <p:cBhvr>
                                        <p:cTn id="174" dur="1" fill="hold">
                                          <p:stCondLst>
                                            <p:cond delay="499"/>
                                          </p:stCondLst>
                                        </p:cTn>
                                        <p:tgtEl>
                                          <p:spTgt spid="1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46" grpId="0" animBg="1"/>
      <p:bldP spid="47" grpId="0" animBg="1"/>
      <p:bldP spid="48" grpId="0" animBg="1"/>
      <p:bldP spid="49" grpId="0" animBg="1"/>
      <p:bldP spid="85" grpId="0" animBg="1"/>
      <p:bldP spid="104" grpId="0" animBg="1"/>
      <p:bldP spid="107" grpId="0" animBg="1"/>
      <p:bldP spid="107" grpId="1" animBg="1"/>
      <p:bldP spid="110" grpId="0" animBg="1"/>
      <p:bldP spid="110" grpId="1" animBg="1"/>
      <p:bldP spid="113" grpId="0" animBg="1"/>
      <p:bldP spid="113" grpId="1" animBg="1"/>
      <p:bldP spid="116" grpId="0" animBg="1"/>
      <p:bldP spid="116" grpId="1" animBg="1"/>
      <p:bldP spid="62" grpId="0" animBg="1"/>
      <p:bldP spid="64" grpId="0" animBg="1"/>
      <p:bldP spid="66" grpId="0" animBg="1"/>
      <p:bldP spid="83" grpId="0" animBg="1"/>
      <p:bldP spid="84"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8991600" cy="609600"/>
          </a:xfrm>
        </p:spPr>
        <p:txBody>
          <a:bodyPr/>
          <a:lstStyle/>
          <a:p>
            <a:r>
              <a:rPr lang="en-US" dirty="0"/>
              <a:t>Separate Primary Key</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15</a:t>
            </a:fld>
            <a:endParaRPr lang="en-US"/>
          </a:p>
        </p:txBody>
      </p:sp>
      <p:sp>
        <p:nvSpPr>
          <p:cNvPr id="3" name="TextBox 2"/>
          <p:cNvSpPr txBox="1"/>
          <p:nvPr/>
        </p:nvSpPr>
        <p:spPr>
          <a:xfrm>
            <a:off x="1737360" y="1188720"/>
            <a:ext cx="685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ISBN</a:t>
            </a:r>
          </a:p>
        </p:txBody>
      </p:sp>
      <p:sp>
        <p:nvSpPr>
          <p:cNvPr id="8" name="TextBox 7"/>
          <p:cNvSpPr txBox="1"/>
          <p:nvPr/>
        </p:nvSpPr>
        <p:spPr>
          <a:xfrm>
            <a:off x="2377440" y="1188720"/>
            <a:ext cx="9144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10" name="TextBox 9"/>
          <p:cNvSpPr txBox="1"/>
          <p:nvPr/>
        </p:nvSpPr>
        <p:spPr>
          <a:xfrm>
            <a:off x="3291840" y="1188720"/>
            <a:ext cx="73152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Price</a:t>
            </a:r>
          </a:p>
        </p:txBody>
      </p:sp>
      <p:sp>
        <p:nvSpPr>
          <p:cNvPr id="11" name="TextBox 10"/>
          <p:cNvSpPr txBox="1"/>
          <p:nvPr/>
        </p:nvSpPr>
        <p:spPr>
          <a:xfrm>
            <a:off x="4023360" y="1188720"/>
            <a:ext cx="100584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Publisher</a:t>
            </a:r>
          </a:p>
        </p:txBody>
      </p:sp>
      <p:sp>
        <p:nvSpPr>
          <p:cNvPr id="12" name="TextBox 11"/>
          <p:cNvSpPr txBox="1"/>
          <p:nvPr/>
        </p:nvSpPr>
        <p:spPr>
          <a:xfrm>
            <a:off x="1737360" y="146304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13" name="TextBox 12"/>
          <p:cNvSpPr txBox="1"/>
          <p:nvPr/>
        </p:nvSpPr>
        <p:spPr>
          <a:xfrm>
            <a:off x="2377440" y="146304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C++</a:t>
            </a:r>
          </a:p>
        </p:txBody>
      </p:sp>
      <p:sp>
        <p:nvSpPr>
          <p:cNvPr id="14" name="TextBox 13"/>
          <p:cNvSpPr txBox="1"/>
          <p:nvPr/>
        </p:nvSpPr>
        <p:spPr>
          <a:xfrm>
            <a:off x="3291840" y="1463040"/>
            <a:ext cx="73152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9.95</a:t>
            </a:r>
          </a:p>
        </p:txBody>
      </p:sp>
      <p:sp>
        <p:nvSpPr>
          <p:cNvPr id="15" name="TextBox 14"/>
          <p:cNvSpPr txBox="1"/>
          <p:nvPr/>
        </p:nvSpPr>
        <p:spPr>
          <a:xfrm>
            <a:off x="4023360" y="1463040"/>
            <a:ext cx="100584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16" name="TextBox 15"/>
          <p:cNvSpPr txBox="1"/>
          <p:nvPr/>
        </p:nvSpPr>
        <p:spPr>
          <a:xfrm>
            <a:off x="1737360" y="173736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17" name="TextBox 16"/>
          <p:cNvSpPr txBox="1"/>
          <p:nvPr/>
        </p:nvSpPr>
        <p:spPr>
          <a:xfrm>
            <a:off x="2377440" y="173736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Java</a:t>
            </a:r>
          </a:p>
        </p:txBody>
      </p:sp>
      <p:sp>
        <p:nvSpPr>
          <p:cNvPr id="18" name="TextBox 17"/>
          <p:cNvSpPr txBox="1"/>
          <p:nvPr/>
        </p:nvSpPr>
        <p:spPr>
          <a:xfrm>
            <a:off x="3291840" y="1737360"/>
            <a:ext cx="73152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50.00</a:t>
            </a:r>
          </a:p>
        </p:txBody>
      </p:sp>
      <p:sp>
        <p:nvSpPr>
          <p:cNvPr id="19" name="TextBox 18"/>
          <p:cNvSpPr txBox="1"/>
          <p:nvPr/>
        </p:nvSpPr>
        <p:spPr>
          <a:xfrm>
            <a:off x="4023360" y="1737360"/>
            <a:ext cx="100584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20" name="TextBox 19"/>
          <p:cNvSpPr txBox="1"/>
          <p:nvPr/>
        </p:nvSpPr>
        <p:spPr>
          <a:xfrm>
            <a:off x="1737360" y="201168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9981</a:t>
            </a:r>
          </a:p>
        </p:txBody>
      </p:sp>
      <p:sp>
        <p:nvSpPr>
          <p:cNvPr id="21" name="TextBox 20"/>
          <p:cNvSpPr txBox="1"/>
          <p:nvPr/>
        </p:nvSpPr>
        <p:spPr>
          <a:xfrm>
            <a:off x="2377440" y="201168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Using Perl</a:t>
            </a:r>
          </a:p>
        </p:txBody>
      </p:sp>
      <p:sp>
        <p:nvSpPr>
          <p:cNvPr id="22" name="TextBox 21"/>
          <p:cNvSpPr txBox="1"/>
          <p:nvPr/>
        </p:nvSpPr>
        <p:spPr>
          <a:xfrm>
            <a:off x="3291840" y="2011680"/>
            <a:ext cx="73152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2.46</a:t>
            </a:r>
          </a:p>
        </p:txBody>
      </p:sp>
      <p:sp>
        <p:nvSpPr>
          <p:cNvPr id="23" name="TextBox 22"/>
          <p:cNvSpPr txBox="1"/>
          <p:nvPr/>
        </p:nvSpPr>
        <p:spPr>
          <a:xfrm>
            <a:off x="4023360" y="2011680"/>
            <a:ext cx="100584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24" name="TextBox 23"/>
          <p:cNvSpPr txBox="1"/>
          <p:nvPr/>
        </p:nvSpPr>
        <p:spPr>
          <a:xfrm>
            <a:off x="1737360" y="228600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1055</a:t>
            </a:r>
          </a:p>
        </p:txBody>
      </p:sp>
      <p:sp>
        <p:nvSpPr>
          <p:cNvPr id="25" name="TextBox 24"/>
          <p:cNvSpPr txBox="1"/>
          <p:nvPr/>
        </p:nvSpPr>
        <p:spPr>
          <a:xfrm>
            <a:off x="2377440" y="228600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JavaScript</a:t>
            </a:r>
          </a:p>
        </p:txBody>
      </p:sp>
      <p:sp>
        <p:nvSpPr>
          <p:cNvPr id="26" name="TextBox 25"/>
          <p:cNvSpPr txBox="1"/>
          <p:nvPr/>
        </p:nvSpPr>
        <p:spPr>
          <a:xfrm>
            <a:off x="3291840" y="2286000"/>
            <a:ext cx="73152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10.00</a:t>
            </a:r>
          </a:p>
        </p:txBody>
      </p:sp>
      <p:sp>
        <p:nvSpPr>
          <p:cNvPr id="27" name="TextBox 26"/>
          <p:cNvSpPr txBox="1"/>
          <p:nvPr/>
        </p:nvSpPr>
        <p:spPr>
          <a:xfrm>
            <a:off x="4023360" y="2286000"/>
            <a:ext cx="100584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7" name="TextBox 6"/>
          <p:cNvSpPr txBox="1"/>
          <p:nvPr/>
        </p:nvSpPr>
        <p:spPr>
          <a:xfrm>
            <a:off x="1453423" y="694224"/>
            <a:ext cx="1447800" cy="369332"/>
          </a:xfrm>
          <a:prstGeom prst="rect">
            <a:avLst/>
          </a:prstGeom>
          <a:noFill/>
        </p:spPr>
        <p:txBody>
          <a:bodyPr wrap="square" rtlCol="0">
            <a:spAutoFit/>
          </a:bodyPr>
          <a:lstStyle/>
          <a:p>
            <a:r>
              <a:rPr lang="en-US" b="1" dirty="0"/>
              <a:t>BOOK</a:t>
            </a:r>
          </a:p>
        </p:txBody>
      </p:sp>
      <p:sp>
        <p:nvSpPr>
          <p:cNvPr id="46" name="TextBox 45"/>
          <p:cNvSpPr txBox="1"/>
          <p:nvPr/>
        </p:nvSpPr>
        <p:spPr>
          <a:xfrm>
            <a:off x="1737360" y="256032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5679</a:t>
            </a:r>
          </a:p>
        </p:txBody>
      </p:sp>
      <p:sp>
        <p:nvSpPr>
          <p:cNvPr id="47" name="TextBox 46"/>
          <p:cNvSpPr txBox="1"/>
          <p:nvPr/>
        </p:nvSpPr>
        <p:spPr>
          <a:xfrm>
            <a:off x="2377440" y="256032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COBOL</a:t>
            </a:r>
          </a:p>
        </p:txBody>
      </p:sp>
      <p:sp>
        <p:nvSpPr>
          <p:cNvPr id="48" name="TextBox 47"/>
          <p:cNvSpPr txBox="1"/>
          <p:nvPr/>
        </p:nvSpPr>
        <p:spPr>
          <a:xfrm>
            <a:off x="3291840" y="2560320"/>
            <a:ext cx="73152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50.00</a:t>
            </a:r>
          </a:p>
        </p:txBody>
      </p:sp>
      <p:sp>
        <p:nvSpPr>
          <p:cNvPr id="49" name="TextBox 48"/>
          <p:cNvSpPr txBox="1"/>
          <p:nvPr/>
        </p:nvSpPr>
        <p:spPr>
          <a:xfrm>
            <a:off x="4023360" y="2560320"/>
            <a:ext cx="100584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 </a:t>
            </a:r>
          </a:p>
        </p:txBody>
      </p:sp>
      <p:sp>
        <p:nvSpPr>
          <p:cNvPr id="39" name="TextBox 38"/>
          <p:cNvSpPr txBox="1"/>
          <p:nvPr/>
        </p:nvSpPr>
        <p:spPr>
          <a:xfrm>
            <a:off x="731520" y="3749040"/>
            <a:ext cx="109315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40" name="TextBox 39"/>
          <p:cNvSpPr txBox="1"/>
          <p:nvPr/>
        </p:nvSpPr>
        <p:spPr>
          <a:xfrm>
            <a:off x="1828800" y="3749040"/>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Address</a:t>
            </a:r>
          </a:p>
        </p:txBody>
      </p:sp>
      <p:sp>
        <p:nvSpPr>
          <p:cNvPr id="50" name="TextBox 49"/>
          <p:cNvSpPr txBox="1"/>
          <p:nvPr/>
        </p:nvSpPr>
        <p:spPr>
          <a:xfrm>
            <a:off x="731520" y="402336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54" name="TextBox 53"/>
          <p:cNvSpPr txBox="1"/>
          <p:nvPr/>
        </p:nvSpPr>
        <p:spPr>
          <a:xfrm>
            <a:off x="731520" y="429768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63" name="TextBox 62"/>
          <p:cNvSpPr txBox="1"/>
          <p:nvPr/>
        </p:nvSpPr>
        <p:spPr>
          <a:xfrm>
            <a:off x="382886" y="3325190"/>
            <a:ext cx="1447800" cy="369332"/>
          </a:xfrm>
          <a:prstGeom prst="rect">
            <a:avLst/>
          </a:prstGeom>
          <a:noFill/>
        </p:spPr>
        <p:txBody>
          <a:bodyPr wrap="square" rtlCol="0">
            <a:spAutoFit/>
          </a:bodyPr>
          <a:lstStyle/>
          <a:p>
            <a:r>
              <a:rPr lang="en-US" b="1" dirty="0"/>
              <a:t>PUBLISHER</a:t>
            </a:r>
          </a:p>
        </p:txBody>
      </p:sp>
      <p:sp>
        <p:nvSpPr>
          <p:cNvPr id="68" name="TextBox 67"/>
          <p:cNvSpPr txBox="1"/>
          <p:nvPr/>
        </p:nvSpPr>
        <p:spPr>
          <a:xfrm>
            <a:off x="2651760" y="3749040"/>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Phone</a:t>
            </a:r>
          </a:p>
        </p:txBody>
      </p:sp>
      <p:sp>
        <p:nvSpPr>
          <p:cNvPr id="69" name="TextBox 68"/>
          <p:cNvSpPr txBox="1"/>
          <p:nvPr/>
        </p:nvSpPr>
        <p:spPr>
          <a:xfrm>
            <a:off x="1828800" y="429768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NY</a:t>
            </a:r>
          </a:p>
        </p:txBody>
      </p:sp>
      <p:sp>
        <p:nvSpPr>
          <p:cNvPr id="70" name="TextBox 69"/>
          <p:cNvSpPr txBox="1"/>
          <p:nvPr/>
        </p:nvSpPr>
        <p:spPr>
          <a:xfrm>
            <a:off x="1828800" y="4023360"/>
            <a:ext cx="83819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AL</a:t>
            </a:r>
          </a:p>
        </p:txBody>
      </p:sp>
      <p:sp>
        <p:nvSpPr>
          <p:cNvPr id="71" name="TextBox 70"/>
          <p:cNvSpPr txBox="1"/>
          <p:nvPr/>
        </p:nvSpPr>
        <p:spPr>
          <a:xfrm>
            <a:off x="2651760" y="402336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72" name="TextBox 71"/>
          <p:cNvSpPr txBox="1"/>
          <p:nvPr/>
        </p:nvSpPr>
        <p:spPr>
          <a:xfrm>
            <a:off x="2651760" y="429768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73" name="TextBox 72"/>
          <p:cNvSpPr txBox="1"/>
          <p:nvPr/>
        </p:nvSpPr>
        <p:spPr>
          <a:xfrm>
            <a:off x="4179366" y="3503161"/>
            <a:ext cx="784688"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74" name="TextBox 73"/>
          <p:cNvSpPr txBox="1"/>
          <p:nvPr/>
        </p:nvSpPr>
        <p:spPr>
          <a:xfrm>
            <a:off x="4964052" y="3503161"/>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Address</a:t>
            </a:r>
          </a:p>
        </p:txBody>
      </p:sp>
      <p:sp>
        <p:nvSpPr>
          <p:cNvPr id="75" name="TextBox 74"/>
          <p:cNvSpPr txBox="1"/>
          <p:nvPr/>
        </p:nvSpPr>
        <p:spPr>
          <a:xfrm>
            <a:off x="4180388" y="3780160"/>
            <a:ext cx="78366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76" name="TextBox 75"/>
          <p:cNvSpPr txBox="1"/>
          <p:nvPr/>
        </p:nvSpPr>
        <p:spPr>
          <a:xfrm>
            <a:off x="4179365" y="4057159"/>
            <a:ext cx="784687"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77" name="TextBox 76"/>
          <p:cNvSpPr txBox="1"/>
          <p:nvPr/>
        </p:nvSpPr>
        <p:spPr>
          <a:xfrm>
            <a:off x="3765147" y="3116868"/>
            <a:ext cx="1447800" cy="369332"/>
          </a:xfrm>
          <a:prstGeom prst="rect">
            <a:avLst/>
          </a:prstGeom>
          <a:noFill/>
        </p:spPr>
        <p:txBody>
          <a:bodyPr wrap="square" rtlCol="0">
            <a:spAutoFit/>
          </a:bodyPr>
          <a:lstStyle/>
          <a:p>
            <a:r>
              <a:rPr lang="en-US" b="1" dirty="0"/>
              <a:t>AUTHOR</a:t>
            </a:r>
          </a:p>
        </p:txBody>
      </p:sp>
      <p:sp>
        <p:nvSpPr>
          <p:cNvPr id="78" name="TextBox 77"/>
          <p:cNvSpPr txBox="1"/>
          <p:nvPr/>
        </p:nvSpPr>
        <p:spPr>
          <a:xfrm>
            <a:off x="5802252" y="3503160"/>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Phone</a:t>
            </a:r>
          </a:p>
        </p:txBody>
      </p:sp>
      <p:sp>
        <p:nvSpPr>
          <p:cNvPr id="79" name="TextBox 78"/>
          <p:cNvSpPr txBox="1"/>
          <p:nvPr/>
        </p:nvSpPr>
        <p:spPr>
          <a:xfrm>
            <a:off x="4964048" y="4057158"/>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TX</a:t>
            </a:r>
          </a:p>
        </p:txBody>
      </p:sp>
      <p:sp>
        <p:nvSpPr>
          <p:cNvPr id="80" name="TextBox 79"/>
          <p:cNvSpPr txBox="1"/>
          <p:nvPr/>
        </p:nvSpPr>
        <p:spPr>
          <a:xfrm>
            <a:off x="4964050" y="3780159"/>
            <a:ext cx="83819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CA</a:t>
            </a:r>
          </a:p>
        </p:txBody>
      </p:sp>
      <p:sp>
        <p:nvSpPr>
          <p:cNvPr id="81" name="TextBox 80"/>
          <p:cNvSpPr txBox="1"/>
          <p:nvPr/>
        </p:nvSpPr>
        <p:spPr>
          <a:xfrm>
            <a:off x="5802245" y="3780158"/>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1111</a:t>
            </a:r>
          </a:p>
        </p:txBody>
      </p:sp>
      <p:sp>
        <p:nvSpPr>
          <p:cNvPr id="82" name="TextBox 81"/>
          <p:cNvSpPr txBox="1"/>
          <p:nvPr/>
        </p:nvSpPr>
        <p:spPr>
          <a:xfrm>
            <a:off x="5802245" y="4057157"/>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5555</a:t>
            </a:r>
          </a:p>
        </p:txBody>
      </p:sp>
      <p:sp>
        <p:nvSpPr>
          <p:cNvPr id="59" name="TextBox 58"/>
          <p:cNvSpPr txBox="1"/>
          <p:nvPr/>
        </p:nvSpPr>
        <p:spPr>
          <a:xfrm>
            <a:off x="4179365" y="4334156"/>
            <a:ext cx="784687"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Pat</a:t>
            </a:r>
          </a:p>
        </p:txBody>
      </p:sp>
      <p:sp>
        <p:nvSpPr>
          <p:cNvPr id="60" name="TextBox 59"/>
          <p:cNvSpPr txBox="1"/>
          <p:nvPr/>
        </p:nvSpPr>
        <p:spPr>
          <a:xfrm>
            <a:off x="4964048" y="4334155"/>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CO</a:t>
            </a:r>
          </a:p>
        </p:txBody>
      </p:sp>
      <p:sp>
        <p:nvSpPr>
          <p:cNvPr id="61" name="TextBox 60"/>
          <p:cNvSpPr txBox="1"/>
          <p:nvPr/>
        </p:nvSpPr>
        <p:spPr>
          <a:xfrm>
            <a:off x="5802245" y="4334154"/>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5309</a:t>
            </a:r>
          </a:p>
        </p:txBody>
      </p:sp>
      <p:sp>
        <p:nvSpPr>
          <p:cNvPr id="62" name="TextBox 61"/>
          <p:cNvSpPr txBox="1"/>
          <p:nvPr/>
        </p:nvSpPr>
        <p:spPr>
          <a:xfrm>
            <a:off x="6858000" y="1097280"/>
            <a:ext cx="64008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ISBN</a:t>
            </a:r>
          </a:p>
        </p:txBody>
      </p:sp>
      <p:sp>
        <p:nvSpPr>
          <p:cNvPr id="64" name="TextBox 63"/>
          <p:cNvSpPr txBox="1"/>
          <p:nvPr/>
        </p:nvSpPr>
        <p:spPr>
          <a:xfrm>
            <a:off x="7498080" y="1097280"/>
            <a:ext cx="13716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Author</a:t>
            </a:r>
          </a:p>
        </p:txBody>
      </p:sp>
      <p:sp>
        <p:nvSpPr>
          <p:cNvPr id="66" name="TextBox 65"/>
          <p:cNvSpPr txBox="1"/>
          <p:nvPr/>
        </p:nvSpPr>
        <p:spPr>
          <a:xfrm>
            <a:off x="6858000" y="1371600"/>
            <a:ext cx="64008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83" name="TextBox 82"/>
          <p:cNvSpPr txBox="1"/>
          <p:nvPr/>
        </p:nvSpPr>
        <p:spPr>
          <a:xfrm>
            <a:off x="6858000" y="1645920"/>
            <a:ext cx="64008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84" name="TextBox 83"/>
          <p:cNvSpPr txBox="1"/>
          <p:nvPr/>
        </p:nvSpPr>
        <p:spPr>
          <a:xfrm>
            <a:off x="6858000" y="2194560"/>
            <a:ext cx="64008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9981</a:t>
            </a:r>
          </a:p>
        </p:txBody>
      </p:sp>
      <p:sp>
        <p:nvSpPr>
          <p:cNvPr id="86" name="TextBox 85"/>
          <p:cNvSpPr txBox="1"/>
          <p:nvPr/>
        </p:nvSpPr>
        <p:spPr>
          <a:xfrm>
            <a:off x="6858000" y="3017520"/>
            <a:ext cx="64008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1055</a:t>
            </a:r>
          </a:p>
        </p:txBody>
      </p:sp>
      <p:sp>
        <p:nvSpPr>
          <p:cNvPr id="87" name="TextBox 86"/>
          <p:cNvSpPr txBox="1"/>
          <p:nvPr/>
        </p:nvSpPr>
        <p:spPr>
          <a:xfrm>
            <a:off x="6858000" y="3291840"/>
            <a:ext cx="64008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5679</a:t>
            </a:r>
          </a:p>
        </p:txBody>
      </p:sp>
      <p:sp>
        <p:nvSpPr>
          <p:cNvPr id="88" name="TextBox 87"/>
          <p:cNvSpPr txBox="1"/>
          <p:nvPr/>
        </p:nvSpPr>
        <p:spPr>
          <a:xfrm>
            <a:off x="7498080" y="1371600"/>
            <a:ext cx="13716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89" name="TextBox 88"/>
          <p:cNvSpPr txBox="1"/>
          <p:nvPr/>
        </p:nvSpPr>
        <p:spPr>
          <a:xfrm>
            <a:off x="6858000" y="1920240"/>
            <a:ext cx="64008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90" name="TextBox 89"/>
          <p:cNvSpPr txBox="1"/>
          <p:nvPr/>
        </p:nvSpPr>
        <p:spPr>
          <a:xfrm>
            <a:off x="7498080" y="1645920"/>
            <a:ext cx="13716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91" name="TextBox 90"/>
          <p:cNvSpPr txBox="1"/>
          <p:nvPr/>
        </p:nvSpPr>
        <p:spPr>
          <a:xfrm>
            <a:off x="7498080" y="1920240"/>
            <a:ext cx="13716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Pat</a:t>
            </a:r>
          </a:p>
        </p:txBody>
      </p:sp>
      <p:sp>
        <p:nvSpPr>
          <p:cNvPr id="92" name="TextBox 91"/>
          <p:cNvSpPr txBox="1"/>
          <p:nvPr/>
        </p:nvSpPr>
        <p:spPr>
          <a:xfrm>
            <a:off x="6858000" y="2468880"/>
            <a:ext cx="64008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9981</a:t>
            </a:r>
          </a:p>
        </p:txBody>
      </p:sp>
      <p:sp>
        <p:nvSpPr>
          <p:cNvPr id="93" name="TextBox 92"/>
          <p:cNvSpPr txBox="1"/>
          <p:nvPr/>
        </p:nvSpPr>
        <p:spPr>
          <a:xfrm>
            <a:off x="6858000" y="2743200"/>
            <a:ext cx="64008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9981</a:t>
            </a:r>
          </a:p>
        </p:txBody>
      </p:sp>
      <p:sp>
        <p:nvSpPr>
          <p:cNvPr id="94" name="TextBox 93"/>
          <p:cNvSpPr txBox="1"/>
          <p:nvPr/>
        </p:nvSpPr>
        <p:spPr>
          <a:xfrm>
            <a:off x="7498080" y="2194560"/>
            <a:ext cx="13716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95" name="TextBox 94"/>
          <p:cNvSpPr txBox="1"/>
          <p:nvPr/>
        </p:nvSpPr>
        <p:spPr>
          <a:xfrm>
            <a:off x="7498080" y="2468880"/>
            <a:ext cx="13716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96" name="TextBox 95"/>
          <p:cNvSpPr txBox="1"/>
          <p:nvPr/>
        </p:nvSpPr>
        <p:spPr>
          <a:xfrm>
            <a:off x="7498080" y="2743200"/>
            <a:ext cx="13716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Pat</a:t>
            </a:r>
          </a:p>
        </p:txBody>
      </p:sp>
      <p:sp>
        <p:nvSpPr>
          <p:cNvPr id="97" name="TextBox 96"/>
          <p:cNvSpPr txBox="1"/>
          <p:nvPr/>
        </p:nvSpPr>
        <p:spPr>
          <a:xfrm>
            <a:off x="7498080" y="3017520"/>
            <a:ext cx="13716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98" name="TextBox 97"/>
          <p:cNvSpPr txBox="1"/>
          <p:nvPr/>
        </p:nvSpPr>
        <p:spPr>
          <a:xfrm>
            <a:off x="6858000" y="3566160"/>
            <a:ext cx="64008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5679</a:t>
            </a:r>
          </a:p>
        </p:txBody>
      </p:sp>
      <p:sp>
        <p:nvSpPr>
          <p:cNvPr id="99" name="TextBox 98"/>
          <p:cNvSpPr txBox="1"/>
          <p:nvPr/>
        </p:nvSpPr>
        <p:spPr>
          <a:xfrm>
            <a:off x="7498080" y="3291840"/>
            <a:ext cx="13716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00" name="TextBox 99"/>
          <p:cNvSpPr txBox="1"/>
          <p:nvPr/>
        </p:nvSpPr>
        <p:spPr>
          <a:xfrm>
            <a:off x="7498080" y="3566160"/>
            <a:ext cx="13716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101" name="TextBox 100"/>
          <p:cNvSpPr txBox="1"/>
          <p:nvPr/>
        </p:nvSpPr>
        <p:spPr>
          <a:xfrm>
            <a:off x="6803543" y="724392"/>
            <a:ext cx="1688670" cy="369332"/>
          </a:xfrm>
          <a:prstGeom prst="rect">
            <a:avLst/>
          </a:prstGeom>
          <a:noFill/>
        </p:spPr>
        <p:txBody>
          <a:bodyPr wrap="square" rtlCol="0">
            <a:spAutoFit/>
          </a:bodyPr>
          <a:lstStyle/>
          <a:p>
            <a:r>
              <a:rPr lang="en-US" b="1" dirty="0"/>
              <a:t>BOOKAUTHOR</a:t>
            </a:r>
          </a:p>
        </p:txBody>
      </p:sp>
      <p:sp>
        <p:nvSpPr>
          <p:cNvPr id="105" name="TextBox 104"/>
          <p:cNvSpPr txBox="1"/>
          <p:nvPr/>
        </p:nvSpPr>
        <p:spPr>
          <a:xfrm>
            <a:off x="1280160" y="1186041"/>
            <a:ext cx="457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ID</a:t>
            </a:r>
          </a:p>
        </p:txBody>
      </p:sp>
      <p:sp>
        <p:nvSpPr>
          <p:cNvPr id="106" name="TextBox 105"/>
          <p:cNvSpPr txBox="1"/>
          <p:nvPr/>
        </p:nvSpPr>
        <p:spPr>
          <a:xfrm>
            <a:off x="1280160" y="1460361"/>
            <a:ext cx="4572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a:t>
            </a:r>
          </a:p>
        </p:txBody>
      </p:sp>
      <p:sp>
        <p:nvSpPr>
          <p:cNvPr id="108" name="TextBox 107"/>
          <p:cNvSpPr txBox="1"/>
          <p:nvPr/>
        </p:nvSpPr>
        <p:spPr>
          <a:xfrm>
            <a:off x="1280160" y="1737360"/>
            <a:ext cx="4572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2</a:t>
            </a:r>
          </a:p>
        </p:txBody>
      </p:sp>
      <p:sp>
        <p:nvSpPr>
          <p:cNvPr id="109" name="TextBox 108"/>
          <p:cNvSpPr txBox="1"/>
          <p:nvPr/>
        </p:nvSpPr>
        <p:spPr>
          <a:xfrm>
            <a:off x="1280160" y="2011680"/>
            <a:ext cx="4572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3</a:t>
            </a:r>
          </a:p>
        </p:txBody>
      </p:sp>
      <p:sp>
        <p:nvSpPr>
          <p:cNvPr id="111" name="TextBox 110"/>
          <p:cNvSpPr txBox="1"/>
          <p:nvPr/>
        </p:nvSpPr>
        <p:spPr>
          <a:xfrm>
            <a:off x="1280160" y="2286000"/>
            <a:ext cx="4572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4</a:t>
            </a:r>
          </a:p>
        </p:txBody>
      </p:sp>
      <p:sp>
        <p:nvSpPr>
          <p:cNvPr id="112" name="TextBox 111"/>
          <p:cNvSpPr txBox="1"/>
          <p:nvPr/>
        </p:nvSpPr>
        <p:spPr>
          <a:xfrm>
            <a:off x="1280160" y="2560320"/>
            <a:ext cx="4572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a:t>
            </a:r>
          </a:p>
        </p:txBody>
      </p:sp>
      <p:sp>
        <p:nvSpPr>
          <p:cNvPr id="114" name="TextBox 113"/>
          <p:cNvSpPr txBox="1"/>
          <p:nvPr/>
        </p:nvSpPr>
        <p:spPr>
          <a:xfrm>
            <a:off x="3716697" y="3506651"/>
            <a:ext cx="464268"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ID</a:t>
            </a:r>
          </a:p>
        </p:txBody>
      </p:sp>
      <p:sp>
        <p:nvSpPr>
          <p:cNvPr id="115" name="TextBox 114"/>
          <p:cNvSpPr txBox="1"/>
          <p:nvPr/>
        </p:nvSpPr>
        <p:spPr>
          <a:xfrm>
            <a:off x="3715092" y="3786029"/>
            <a:ext cx="464268"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a:t>
            </a:r>
          </a:p>
        </p:txBody>
      </p:sp>
      <p:sp>
        <p:nvSpPr>
          <p:cNvPr id="117" name="TextBox 116"/>
          <p:cNvSpPr txBox="1"/>
          <p:nvPr/>
        </p:nvSpPr>
        <p:spPr>
          <a:xfrm>
            <a:off x="3715387" y="4054436"/>
            <a:ext cx="464268"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2</a:t>
            </a:r>
          </a:p>
        </p:txBody>
      </p:sp>
      <p:sp>
        <p:nvSpPr>
          <p:cNvPr id="118" name="TextBox 117"/>
          <p:cNvSpPr txBox="1"/>
          <p:nvPr/>
        </p:nvSpPr>
        <p:spPr>
          <a:xfrm>
            <a:off x="3715387" y="4326485"/>
            <a:ext cx="464778"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3</a:t>
            </a:r>
          </a:p>
        </p:txBody>
      </p:sp>
      <p:sp>
        <p:nvSpPr>
          <p:cNvPr id="120" name="TextBox 119"/>
          <p:cNvSpPr txBox="1"/>
          <p:nvPr/>
        </p:nvSpPr>
        <p:spPr>
          <a:xfrm>
            <a:off x="274320" y="3749040"/>
            <a:ext cx="457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ID</a:t>
            </a:r>
          </a:p>
        </p:txBody>
      </p:sp>
      <p:sp>
        <p:nvSpPr>
          <p:cNvPr id="121" name="TextBox 120"/>
          <p:cNvSpPr txBox="1"/>
          <p:nvPr/>
        </p:nvSpPr>
        <p:spPr>
          <a:xfrm>
            <a:off x="274320" y="4023360"/>
            <a:ext cx="4572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a:t>
            </a:r>
          </a:p>
        </p:txBody>
      </p:sp>
      <p:sp>
        <p:nvSpPr>
          <p:cNvPr id="122" name="TextBox 121"/>
          <p:cNvSpPr txBox="1"/>
          <p:nvPr/>
        </p:nvSpPr>
        <p:spPr>
          <a:xfrm>
            <a:off x="274320" y="4297680"/>
            <a:ext cx="4572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2</a:t>
            </a:r>
          </a:p>
        </p:txBody>
      </p:sp>
    </p:spTree>
    <p:extLst>
      <p:ext uri="{BB962C8B-B14F-4D97-AF65-F5344CB8AC3E}">
        <p14:creationId xmlns:p14="http://schemas.microsoft.com/office/powerpoint/2010/main" val="2222050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5"/>
                                        </p:tgtEl>
                                        <p:attrNameLst>
                                          <p:attrName>style.visibility</p:attrName>
                                        </p:attrNameLst>
                                      </p:cBhvr>
                                      <p:to>
                                        <p:strVal val="visible"/>
                                      </p:to>
                                    </p:set>
                                    <p:animEffect transition="in" filter="fade">
                                      <p:cBhvr>
                                        <p:cTn id="10" dur="500"/>
                                        <p:tgtEl>
                                          <p:spTgt spid="1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animEffect transition="in" filter="fade">
                                      <p:cBhvr>
                                        <p:cTn id="13" dur="500"/>
                                        <p:tgtEl>
                                          <p:spTgt spid="1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8"/>
                                        </p:tgtEl>
                                        <p:attrNameLst>
                                          <p:attrName>style.visibility</p:attrName>
                                        </p:attrNameLst>
                                      </p:cBhvr>
                                      <p:to>
                                        <p:strVal val="visible"/>
                                      </p:to>
                                    </p:set>
                                    <p:animEffect transition="in" filter="fade">
                                      <p:cBhvr>
                                        <p:cTn id="16" dur="500"/>
                                        <p:tgtEl>
                                          <p:spTgt spid="1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0"/>
                                        </p:tgtEl>
                                        <p:attrNameLst>
                                          <p:attrName>style.visibility</p:attrName>
                                        </p:attrNameLst>
                                      </p:cBhvr>
                                      <p:to>
                                        <p:strVal val="visible"/>
                                      </p:to>
                                    </p:set>
                                    <p:animEffect transition="in" filter="fade">
                                      <p:cBhvr>
                                        <p:cTn id="21" dur="500"/>
                                        <p:tgtEl>
                                          <p:spTgt spid="1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1"/>
                                        </p:tgtEl>
                                        <p:attrNameLst>
                                          <p:attrName>style.visibility</p:attrName>
                                        </p:attrNameLst>
                                      </p:cBhvr>
                                      <p:to>
                                        <p:strVal val="visible"/>
                                      </p:to>
                                    </p:set>
                                    <p:animEffect transition="in" filter="fade">
                                      <p:cBhvr>
                                        <p:cTn id="24" dur="500"/>
                                        <p:tgtEl>
                                          <p:spTgt spid="12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2"/>
                                        </p:tgtEl>
                                        <p:attrNameLst>
                                          <p:attrName>style.visibility</p:attrName>
                                        </p:attrNameLst>
                                      </p:cBhvr>
                                      <p:to>
                                        <p:strVal val="visible"/>
                                      </p:to>
                                    </p:set>
                                    <p:animEffect transition="in" filter="fade">
                                      <p:cBhvr>
                                        <p:cTn id="27" dur="500"/>
                                        <p:tgtEl>
                                          <p:spTgt spid="1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5"/>
                                        </p:tgtEl>
                                        <p:attrNameLst>
                                          <p:attrName>style.visibility</p:attrName>
                                        </p:attrNameLst>
                                      </p:cBhvr>
                                      <p:to>
                                        <p:strVal val="visible"/>
                                      </p:to>
                                    </p:set>
                                    <p:animEffect transition="in" filter="fade">
                                      <p:cBhvr>
                                        <p:cTn id="32" dur="500"/>
                                        <p:tgtEl>
                                          <p:spTgt spid="10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6"/>
                                        </p:tgtEl>
                                        <p:attrNameLst>
                                          <p:attrName>style.visibility</p:attrName>
                                        </p:attrNameLst>
                                      </p:cBhvr>
                                      <p:to>
                                        <p:strVal val="visible"/>
                                      </p:to>
                                    </p:set>
                                    <p:animEffect transition="in" filter="fade">
                                      <p:cBhvr>
                                        <p:cTn id="35" dur="500"/>
                                        <p:tgtEl>
                                          <p:spTgt spid="10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8"/>
                                        </p:tgtEl>
                                        <p:attrNameLst>
                                          <p:attrName>style.visibility</p:attrName>
                                        </p:attrNameLst>
                                      </p:cBhvr>
                                      <p:to>
                                        <p:strVal val="visible"/>
                                      </p:to>
                                    </p:set>
                                    <p:animEffect transition="in" filter="fade">
                                      <p:cBhvr>
                                        <p:cTn id="38" dur="500"/>
                                        <p:tgtEl>
                                          <p:spTgt spid="10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9"/>
                                        </p:tgtEl>
                                        <p:attrNameLst>
                                          <p:attrName>style.visibility</p:attrName>
                                        </p:attrNameLst>
                                      </p:cBhvr>
                                      <p:to>
                                        <p:strVal val="visible"/>
                                      </p:to>
                                    </p:set>
                                    <p:animEffect transition="in" filter="fade">
                                      <p:cBhvr>
                                        <p:cTn id="41" dur="500"/>
                                        <p:tgtEl>
                                          <p:spTgt spid="10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1"/>
                                        </p:tgtEl>
                                        <p:attrNameLst>
                                          <p:attrName>style.visibility</p:attrName>
                                        </p:attrNameLst>
                                      </p:cBhvr>
                                      <p:to>
                                        <p:strVal val="visible"/>
                                      </p:to>
                                    </p:set>
                                    <p:animEffect transition="in" filter="fade">
                                      <p:cBhvr>
                                        <p:cTn id="44" dur="500"/>
                                        <p:tgtEl>
                                          <p:spTgt spid="11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12"/>
                                        </p:tgtEl>
                                        <p:attrNameLst>
                                          <p:attrName>style.visibility</p:attrName>
                                        </p:attrNameLst>
                                      </p:cBhvr>
                                      <p:to>
                                        <p:strVal val="visible"/>
                                      </p:to>
                                    </p:set>
                                    <p:animEffect transition="in" filter="fade">
                                      <p:cBhvr>
                                        <p:cTn id="47"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6" grpId="0" animBg="1"/>
      <p:bldP spid="108" grpId="0" animBg="1"/>
      <p:bldP spid="109" grpId="0" animBg="1"/>
      <p:bldP spid="111" grpId="0" animBg="1"/>
      <p:bldP spid="112" grpId="0" animBg="1"/>
      <p:bldP spid="114" grpId="0" animBg="1"/>
      <p:bldP spid="115" grpId="0" animBg="1"/>
      <p:bldP spid="117" grpId="0" animBg="1"/>
      <p:bldP spid="118" grpId="0" animBg="1"/>
      <p:bldP spid="120" grpId="0" animBg="1"/>
      <p:bldP spid="121" grpId="0" animBg="1"/>
      <p:bldP spid="12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8991600" cy="609600"/>
          </a:xfrm>
        </p:spPr>
        <p:txBody>
          <a:bodyPr/>
          <a:lstStyle/>
          <a:p>
            <a:r>
              <a:rPr lang="en-US" dirty="0"/>
              <a:t>Separate Primary Key</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16</a:t>
            </a:fld>
            <a:endParaRPr lang="en-US"/>
          </a:p>
        </p:txBody>
      </p:sp>
      <p:sp>
        <p:nvSpPr>
          <p:cNvPr id="3" name="TextBox 2"/>
          <p:cNvSpPr txBox="1"/>
          <p:nvPr/>
        </p:nvSpPr>
        <p:spPr>
          <a:xfrm>
            <a:off x="1645920" y="1188720"/>
            <a:ext cx="73152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ISBN</a:t>
            </a:r>
          </a:p>
        </p:txBody>
      </p:sp>
      <p:sp>
        <p:nvSpPr>
          <p:cNvPr id="8" name="TextBox 7"/>
          <p:cNvSpPr txBox="1"/>
          <p:nvPr/>
        </p:nvSpPr>
        <p:spPr>
          <a:xfrm>
            <a:off x="2377440" y="1188720"/>
            <a:ext cx="9144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10" name="TextBox 9"/>
          <p:cNvSpPr txBox="1"/>
          <p:nvPr/>
        </p:nvSpPr>
        <p:spPr>
          <a:xfrm>
            <a:off x="3291840" y="1188720"/>
            <a:ext cx="73152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Price</a:t>
            </a:r>
          </a:p>
        </p:txBody>
      </p:sp>
      <p:sp>
        <p:nvSpPr>
          <p:cNvPr id="11" name="TextBox 10"/>
          <p:cNvSpPr txBox="1"/>
          <p:nvPr/>
        </p:nvSpPr>
        <p:spPr>
          <a:xfrm>
            <a:off x="4023360" y="1188720"/>
            <a:ext cx="109728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Publisher</a:t>
            </a:r>
          </a:p>
        </p:txBody>
      </p:sp>
      <p:sp>
        <p:nvSpPr>
          <p:cNvPr id="12" name="TextBox 11"/>
          <p:cNvSpPr txBox="1"/>
          <p:nvPr/>
        </p:nvSpPr>
        <p:spPr>
          <a:xfrm>
            <a:off x="1645920" y="1461602"/>
            <a:ext cx="73152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13" name="TextBox 12"/>
          <p:cNvSpPr txBox="1"/>
          <p:nvPr/>
        </p:nvSpPr>
        <p:spPr>
          <a:xfrm>
            <a:off x="2377440" y="146304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C++</a:t>
            </a:r>
          </a:p>
        </p:txBody>
      </p:sp>
      <p:sp>
        <p:nvSpPr>
          <p:cNvPr id="14" name="TextBox 13"/>
          <p:cNvSpPr txBox="1"/>
          <p:nvPr/>
        </p:nvSpPr>
        <p:spPr>
          <a:xfrm>
            <a:off x="3291840" y="1463040"/>
            <a:ext cx="73152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9.95</a:t>
            </a:r>
          </a:p>
        </p:txBody>
      </p:sp>
      <p:sp>
        <p:nvSpPr>
          <p:cNvPr id="15" name="TextBox 14"/>
          <p:cNvSpPr txBox="1"/>
          <p:nvPr/>
        </p:nvSpPr>
        <p:spPr>
          <a:xfrm>
            <a:off x="4023360" y="1463040"/>
            <a:ext cx="109728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a:t>
            </a:r>
          </a:p>
        </p:txBody>
      </p:sp>
      <p:sp>
        <p:nvSpPr>
          <p:cNvPr id="16" name="TextBox 15"/>
          <p:cNvSpPr txBox="1"/>
          <p:nvPr/>
        </p:nvSpPr>
        <p:spPr>
          <a:xfrm>
            <a:off x="1645920" y="1737360"/>
            <a:ext cx="73152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17" name="TextBox 16"/>
          <p:cNvSpPr txBox="1"/>
          <p:nvPr/>
        </p:nvSpPr>
        <p:spPr>
          <a:xfrm>
            <a:off x="2377440" y="173736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Java</a:t>
            </a:r>
          </a:p>
        </p:txBody>
      </p:sp>
      <p:sp>
        <p:nvSpPr>
          <p:cNvPr id="18" name="TextBox 17"/>
          <p:cNvSpPr txBox="1"/>
          <p:nvPr/>
        </p:nvSpPr>
        <p:spPr>
          <a:xfrm>
            <a:off x="3291840" y="1737360"/>
            <a:ext cx="73152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50.00</a:t>
            </a:r>
          </a:p>
        </p:txBody>
      </p:sp>
      <p:sp>
        <p:nvSpPr>
          <p:cNvPr id="19" name="TextBox 18"/>
          <p:cNvSpPr txBox="1"/>
          <p:nvPr/>
        </p:nvSpPr>
        <p:spPr>
          <a:xfrm>
            <a:off x="4023360" y="1737359"/>
            <a:ext cx="109728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2</a:t>
            </a:r>
          </a:p>
        </p:txBody>
      </p:sp>
      <p:sp>
        <p:nvSpPr>
          <p:cNvPr id="20" name="TextBox 19"/>
          <p:cNvSpPr txBox="1"/>
          <p:nvPr/>
        </p:nvSpPr>
        <p:spPr>
          <a:xfrm>
            <a:off x="1645920" y="2011680"/>
            <a:ext cx="73152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9981</a:t>
            </a:r>
          </a:p>
        </p:txBody>
      </p:sp>
      <p:sp>
        <p:nvSpPr>
          <p:cNvPr id="21" name="TextBox 20"/>
          <p:cNvSpPr txBox="1"/>
          <p:nvPr/>
        </p:nvSpPr>
        <p:spPr>
          <a:xfrm>
            <a:off x="2377440" y="201168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Using Perl</a:t>
            </a:r>
          </a:p>
        </p:txBody>
      </p:sp>
      <p:sp>
        <p:nvSpPr>
          <p:cNvPr id="22" name="TextBox 21"/>
          <p:cNvSpPr txBox="1"/>
          <p:nvPr/>
        </p:nvSpPr>
        <p:spPr>
          <a:xfrm>
            <a:off x="3291840" y="2011680"/>
            <a:ext cx="73152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2.46</a:t>
            </a:r>
          </a:p>
        </p:txBody>
      </p:sp>
      <p:sp>
        <p:nvSpPr>
          <p:cNvPr id="23" name="TextBox 22"/>
          <p:cNvSpPr txBox="1"/>
          <p:nvPr/>
        </p:nvSpPr>
        <p:spPr>
          <a:xfrm>
            <a:off x="4023360" y="2011680"/>
            <a:ext cx="109728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2</a:t>
            </a:r>
          </a:p>
        </p:txBody>
      </p:sp>
      <p:sp>
        <p:nvSpPr>
          <p:cNvPr id="24" name="TextBox 23"/>
          <p:cNvSpPr txBox="1"/>
          <p:nvPr/>
        </p:nvSpPr>
        <p:spPr>
          <a:xfrm>
            <a:off x="1645920" y="2286000"/>
            <a:ext cx="73152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1055</a:t>
            </a:r>
          </a:p>
        </p:txBody>
      </p:sp>
      <p:sp>
        <p:nvSpPr>
          <p:cNvPr id="25" name="TextBox 24"/>
          <p:cNvSpPr txBox="1"/>
          <p:nvPr/>
        </p:nvSpPr>
        <p:spPr>
          <a:xfrm>
            <a:off x="2377440" y="228600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JavaScript</a:t>
            </a:r>
          </a:p>
        </p:txBody>
      </p:sp>
      <p:sp>
        <p:nvSpPr>
          <p:cNvPr id="26" name="TextBox 25"/>
          <p:cNvSpPr txBox="1"/>
          <p:nvPr/>
        </p:nvSpPr>
        <p:spPr>
          <a:xfrm>
            <a:off x="3291840" y="2286000"/>
            <a:ext cx="73152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10.00</a:t>
            </a:r>
          </a:p>
        </p:txBody>
      </p:sp>
      <p:sp>
        <p:nvSpPr>
          <p:cNvPr id="27" name="TextBox 26"/>
          <p:cNvSpPr txBox="1"/>
          <p:nvPr/>
        </p:nvSpPr>
        <p:spPr>
          <a:xfrm>
            <a:off x="4023360" y="2286000"/>
            <a:ext cx="109728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a:t>
            </a:r>
          </a:p>
        </p:txBody>
      </p:sp>
      <p:sp>
        <p:nvSpPr>
          <p:cNvPr id="7" name="TextBox 6"/>
          <p:cNvSpPr txBox="1"/>
          <p:nvPr/>
        </p:nvSpPr>
        <p:spPr>
          <a:xfrm>
            <a:off x="1295400" y="853066"/>
            <a:ext cx="1447800" cy="369332"/>
          </a:xfrm>
          <a:prstGeom prst="rect">
            <a:avLst/>
          </a:prstGeom>
          <a:noFill/>
        </p:spPr>
        <p:txBody>
          <a:bodyPr wrap="square" rtlCol="0">
            <a:spAutoFit/>
          </a:bodyPr>
          <a:lstStyle/>
          <a:p>
            <a:r>
              <a:rPr lang="en-US" b="1" dirty="0"/>
              <a:t>BOOK</a:t>
            </a:r>
          </a:p>
        </p:txBody>
      </p:sp>
      <p:sp>
        <p:nvSpPr>
          <p:cNvPr id="46" name="TextBox 45"/>
          <p:cNvSpPr txBox="1"/>
          <p:nvPr/>
        </p:nvSpPr>
        <p:spPr>
          <a:xfrm>
            <a:off x="1645920" y="2560320"/>
            <a:ext cx="73152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5679</a:t>
            </a:r>
          </a:p>
        </p:txBody>
      </p:sp>
      <p:sp>
        <p:nvSpPr>
          <p:cNvPr id="47" name="TextBox 46"/>
          <p:cNvSpPr txBox="1"/>
          <p:nvPr/>
        </p:nvSpPr>
        <p:spPr>
          <a:xfrm>
            <a:off x="2377440" y="256032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COBOL</a:t>
            </a:r>
          </a:p>
        </p:txBody>
      </p:sp>
      <p:sp>
        <p:nvSpPr>
          <p:cNvPr id="48" name="TextBox 47"/>
          <p:cNvSpPr txBox="1"/>
          <p:nvPr/>
        </p:nvSpPr>
        <p:spPr>
          <a:xfrm>
            <a:off x="3291840" y="2560320"/>
            <a:ext cx="73152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50.00</a:t>
            </a:r>
          </a:p>
        </p:txBody>
      </p:sp>
      <p:sp>
        <p:nvSpPr>
          <p:cNvPr id="49" name="TextBox 48"/>
          <p:cNvSpPr txBox="1"/>
          <p:nvPr/>
        </p:nvSpPr>
        <p:spPr>
          <a:xfrm>
            <a:off x="4023360" y="2560320"/>
            <a:ext cx="109728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a:t>
            </a:r>
          </a:p>
        </p:txBody>
      </p:sp>
      <p:sp>
        <p:nvSpPr>
          <p:cNvPr id="39" name="TextBox 38"/>
          <p:cNvSpPr txBox="1"/>
          <p:nvPr/>
        </p:nvSpPr>
        <p:spPr>
          <a:xfrm>
            <a:off x="731520" y="3749040"/>
            <a:ext cx="109728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40" name="TextBox 39"/>
          <p:cNvSpPr txBox="1"/>
          <p:nvPr/>
        </p:nvSpPr>
        <p:spPr>
          <a:xfrm>
            <a:off x="1828797" y="3746363"/>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Address</a:t>
            </a:r>
          </a:p>
        </p:txBody>
      </p:sp>
      <p:sp>
        <p:nvSpPr>
          <p:cNvPr id="50" name="TextBox 49"/>
          <p:cNvSpPr txBox="1"/>
          <p:nvPr/>
        </p:nvSpPr>
        <p:spPr>
          <a:xfrm>
            <a:off x="731520" y="4023360"/>
            <a:ext cx="109728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54" name="TextBox 53"/>
          <p:cNvSpPr txBox="1"/>
          <p:nvPr/>
        </p:nvSpPr>
        <p:spPr>
          <a:xfrm>
            <a:off x="731519" y="4297680"/>
            <a:ext cx="109728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63" name="TextBox 62"/>
          <p:cNvSpPr txBox="1"/>
          <p:nvPr/>
        </p:nvSpPr>
        <p:spPr>
          <a:xfrm>
            <a:off x="382886" y="3325190"/>
            <a:ext cx="1447800" cy="369332"/>
          </a:xfrm>
          <a:prstGeom prst="rect">
            <a:avLst/>
          </a:prstGeom>
          <a:noFill/>
        </p:spPr>
        <p:txBody>
          <a:bodyPr wrap="square" rtlCol="0">
            <a:spAutoFit/>
          </a:bodyPr>
          <a:lstStyle/>
          <a:p>
            <a:r>
              <a:rPr lang="en-US" b="1" dirty="0"/>
              <a:t>PUBLISHER</a:t>
            </a:r>
          </a:p>
        </p:txBody>
      </p:sp>
      <p:sp>
        <p:nvSpPr>
          <p:cNvPr id="68" name="TextBox 67"/>
          <p:cNvSpPr txBox="1"/>
          <p:nvPr/>
        </p:nvSpPr>
        <p:spPr>
          <a:xfrm>
            <a:off x="2666997" y="3746362"/>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Phone</a:t>
            </a:r>
          </a:p>
        </p:txBody>
      </p:sp>
      <p:sp>
        <p:nvSpPr>
          <p:cNvPr id="69" name="TextBox 68"/>
          <p:cNvSpPr txBox="1"/>
          <p:nvPr/>
        </p:nvSpPr>
        <p:spPr>
          <a:xfrm>
            <a:off x="1828793" y="430036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NY</a:t>
            </a:r>
          </a:p>
        </p:txBody>
      </p:sp>
      <p:sp>
        <p:nvSpPr>
          <p:cNvPr id="70" name="TextBox 69"/>
          <p:cNvSpPr txBox="1"/>
          <p:nvPr/>
        </p:nvSpPr>
        <p:spPr>
          <a:xfrm>
            <a:off x="1828795" y="4023361"/>
            <a:ext cx="83819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AL</a:t>
            </a:r>
          </a:p>
        </p:txBody>
      </p:sp>
      <p:sp>
        <p:nvSpPr>
          <p:cNvPr id="71" name="TextBox 70"/>
          <p:cNvSpPr txBox="1"/>
          <p:nvPr/>
        </p:nvSpPr>
        <p:spPr>
          <a:xfrm>
            <a:off x="2666990" y="402336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72" name="TextBox 71"/>
          <p:cNvSpPr txBox="1"/>
          <p:nvPr/>
        </p:nvSpPr>
        <p:spPr>
          <a:xfrm>
            <a:off x="2666990" y="4300359"/>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73" name="TextBox 72"/>
          <p:cNvSpPr txBox="1"/>
          <p:nvPr/>
        </p:nvSpPr>
        <p:spPr>
          <a:xfrm>
            <a:off x="4206240" y="3566160"/>
            <a:ext cx="73152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74" name="TextBox 73"/>
          <p:cNvSpPr txBox="1"/>
          <p:nvPr/>
        </p:nvSpPr>
        <p:spPr>
          <a:xfrm>
            <a:off x="4937764" y="3564476"/>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Address</a:t>
            </a:r>
          </a:p>
        </p:txBody>
      </p:sp>
      <p:sp>
        <p:nvSpPr>
          <p:cNvPr id="75" name="TextBox 74"/>
          <p:cNvSpPr txBox="1"/>
          <p:nvPr/>
        </p:nvSpPr>
        <p:spPr>
          <a:xfrm>
            <a:off x="4206240" y="3840480"/>
            <a:ext cx="73152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76" name="TextBox 75"/>
          <p:cNvSpPr txBox="1"/>
          <p:nvPr/>
        </p:nvSpPr>
        <p:spPr>
          <a:xfrm>
            <a:off x="4206240" y="4114800"/>
            <a:ext cx="73152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77" name="TextBox 76"/>
          <p:cNvSpPr txBox="1"/>
          <p:nvPr/>
        </p:nvSpPr>
        <p:spPr>
          <a:xfrm>
            <a:off x="3815665" y="3212096"/>
            <a:ext cx="1447800" cy="369332"/>
          </a:xfrm>
          <a:prstGeom prst="rect">
            <a:avLst/>
          </a:prstGeom>
          <a:noFill/>
        </p:spPr>
        <p:txBody>
          <a:bodyPr wrap="square" rtlCol="0">
            <a:spAutoFit/>
          </a:bodyPr>
          <a:lstStyle/>
          <a:p>
            <a:r>
              <a:rPr lang="en-US" b="1" dirty="0"/>
              <a:t>AUTHOR</a:t>
            </a:r>
          </a:p>
        </p:txBody>
      </p:sp>
      <p:sp>
        <p:nvSpPr>
          <p:cNvPr id="78" name="TextBox 77"/>
          <p:cNvSpPr txBox="1"/>
          <p:nvPr/>
        </p:nvSpPr>
        <p:spPr>
          <a:xfrm>
            <a:off x="5775964" y="3564475"/>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Phone</a:t>
            </a:r>
          </a:p>
        </p:txBody>
      </p:sp>
      <p:sp>
        <p:nvSpPr>
          <p:cNvPr id="79" name="TextBox 78"/>
          <p:cNvSpPr txBox="1"/>
          <p:nvPr/>
        </p:nvSpPr>
        <p:spPr>
          <a:xfrm>
            <a:off x="4937760" y="4118473"/>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TX</a:t>
            </a:r>
          </a:p>
        </p:txBody>
      </p:sp>
      <p:sp>
        <p:nvSpPr>
          <p:cNvPr id="80" name="TextBox 79"/>
          <p:cNvSpPr txBox="1"/>
          <p:nvPr/>
        </p:nvSpPr>
        <p:spPr>
          <a:xfrm>
            <a:off x="4937762" y="3841474"/>
            <a:ext cx="83819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CA</a:t>
            </a:r>
          </a:p>
        </p:txBody>
      </p:sp>
      <p:sp>
        <p:nvSpPr>
          <p:cNvPr id="81" name="TextBox 80"/>
          <p:cNvSpPr txBox="1"/>
          <p:nvPr/>
        </p:nvSpPr>
        <p:spPr>
          <a:xfrm>
            <a:off x="5775957" y="3841473"/>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1111</a:t>
            </a:r>
          </a:p>
        </p:txBody>
      </p:sp>
      <p:sp>
        <p:nvSpPr>
          <p:cNvPr id="82" name="TextBox 81"/>
          <p:cNvSpPr txBox="1"/>
          <p:nvPr/>
        </p:nvSpPr>
        <p:spPr>
          <a:xfrm>
            <a:off x="5775957" y="4118472"/>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5555</a:t>
            </a:r>
          </a:p>
        </p:txBody>
      </p:sp>
      <p:sp>
        <p:nvSpPr>
          <p:cNvPr id="59" name="TextBox 58"/>
          <p:cNvSpPr txBox="1"/>
          <p:nvPr/>
        </p:nvSpPr>
        <p:spPr>
          <a:xfrm>
            <a:off x="4206240" y="4389120"/>
            <a:ext cx="73152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Pat</a:t>
            </a:r>
          </a:p>
        </p:txBody>
      </p:sp>
      <p:sp>
        <p:nvSpPr>
          <p:cNvPr id="60" name="TextBox 59"/>
          <p:cNvSpPr txBox="1"/>
          <p:nvPr/>
        </p:nvSpPr>
        <p:spPr>
          <a:xfrm>
            <a:off x="4937760" y="439547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CO</a:t>
            </a:r>
          </a:p>
        </p:txBody>
      </p:sp>
      <p:sp>
        <p:nvSpPr>
          <p:cNvPr id="61" name="TextBox 60"/>
          <p:cNvSpPr txBox="1"/>
          <p:nvPr/>
        </p:nvSpPr>
        <p:spPr>
          <a:xfrm>
            <a:off x="5775957" y="4395469"/>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5309</a:t>
            </a:r>
          </a:p>
        </p:txBody>
      </p:sp>
      <p:sp>
        <p:nvSpPr>
          <p:cNvPr id="62" name="TextBox 61"/>
          <p:cNvSpPr txBox="1"/>
          <p:nvPr/>
        </p:nvSpPr>
        <p:spPr>
          <a:xfrm>
            <a:off x="7132320" y="1188720"/>
            <a:ext cx="685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err="1">
                <a:solidFill>
                  <a:schemeClr val="tx2"/>
                </a:solidFill>
                <a:effectLst>
                  <a:outerShdw blurRad="38100" dist="38100" dir="2700000" algn="tl">
                    <a:srgbClr val="000000">
                      <a:alpha val="43137"/>
                    </a:srgbClr>
                  </a:outerShdw>
                </a:effectLst>
              </a:rPr>
              <a:t>BookID</a:t>
            </a:r>
            <a:endParaRPr lang="en-US" sz="1200" b="1" dirty="0">
              <a:solidFill>
                <a:schemeClr val="tx2"/>
              </a:solidFill>
              <a:effectLst>
                <a:outerShdw blurRad="38100" dist="38100" dir="2700000" algn="tl">
                  <a:srgbClr val="000000">
                    <a:alpha val="43137"/>
                  </a:srgbClr>
                </a:outerShdw>
              </a:effectLst>
            </a:endParaRPr>
          </a:p>
        </p:txBody>
      </p:sp>
      <p:sp>
        <p:nvSpPr>
          <p:cNvPr id="64" name="TextBox 63"/>
          <p:cNvSpPr txBox="1"/>
          <p:nvPr/>
        </p:nvSpPr>
        <p:spPr>
          <a:xfrm>
            <a:off x="7772400" y="1188720"/>
            <a:ext cx="915593"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err="1">
                <a:solidFill>
                  <a:schemeClr val="tx2"/>
                </a:solidFill>
                <a:effectLst>
                  <a:outerShdw blurRad="38100" dist="38100" dir="2700000" algn="tl">
                    <a:srgbClr val="000000">
                      <a:alpha val="43137"/>
                    </a:srgbClr>
                  </a:outerShdw>
                </a:effectLst>
              </a:rPr>
              <a:t>AuthorID</a:t>
            </a:r>
            <a:endParaRPr lang="en-US" sz="1200" b="1" dirty="0">
              <a:solidFill>
                <a:schemeClr val="tx2"/>
              </a:solidFill>
              <a:effectLst>
                <a:outerShdw blurRad="38100" dist="38100" dir="2700000" algn="tl">
                  <a:srgbClr val="000000">
                    <a:alpha val="43137"/>
                  </a:srgbClr>
                </a:outerShdw>
              </a:effectLst>
            </a:endParaRPr>
          </a:p>
        </p:txBody>
      </p:sp>
      <p:sp>
        <p:nvSpPr>
          <p:cNvPr id="66" name="TextBox 65"/>
          <p:cNvSpPr txBox="1"/>
          <p:nvPr/>
        </p:nvSpPr>
        <p:spPr>
          <a:xfrm>
            <a:off x="7132320" y="1463040"/>
            <a:ext cx="64008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a:t>
            </a:r>
          </a:p>
        </p:txBody>
      </p:sp>
      <p:sp>
        <p:nvSpPr>
          <p:cNvPr id="83" name="TextBox 82"/>
          <p:cNvSpPr txBox="1"/>
          <p:nvPr/>
        </p:nvSpPr>
        <p:spPr>
          <a:xfrm>
            <a:off x="7132320" y="1737360"/>
            <a:ext cx="638887"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2</a:t>
            </a:r>
          </a:p>
        </p:txBody>
      </p:sp>
      <p:sp>
        <p:nvSpPr>
          <p:cNvPr id="84" name="TextBox 83"/>
          <p:cNvSpPr txBox="1"/>
          <p:nvPr/>
        </p:nvSpPr>
        <p:spPr>
          <a:xfrm>
            <a:off x="7132320" y="2286000"/>
            <a:ext cx="638887"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3</a:t>
            </a:r>
          </a:p>
        </p:txBody>
      </p:sp>
      <p:sp>
        <p:nvSpPr>
          <p:cNvPr id="86" name="TextBox 85"/>
          <p:cNvSpPr txBox="1"/>
          <p:nvPr/>
        </p:nvSpPr>
        <p:spPr>
          <a:xfrm>
            <a:off x="7132320" y="3108960"/>
            <a:ext cx="638887"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4</a:t>
            </a:r>
          </a:p>
        </p:txBody>
      </p:sp>
      <p:sp>
        <p:nvSpPr>
          <p:cNvPr id="87" name="TextBox 86"/>
          <p:cNvSpPr txBox="1"/>
          <p:nvPr/>
        </p:nvSpPr>
        <p:spPr>
          <a:xfrm>
            <a:off x="7132319" y="3383280"/>
            <a:ext cx="638887"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a:t>
            </a:r>
          </a:p>
        </p:txBody>
      </p:sp>
      <p:sp>
        <p:nvSpPr>
          <p:cNvPr id="88" name="TextBox 87"/>
          <p:cNvSpPr txBox="1"/>
          <p:nvPr/>
        </p:nvSpPr>
        <p:spPr>
          <a:xfrm>
            <a:off x="7772400" y="146304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a:t>
            </a:r>
          </a:p>
        </p:txBody>
      </p:sp>
      <p:sp>
        <p:nvSpPr>
          <p:cNvPr id="89" name="TextBox 88"/>
          <p:cNvSpPr txBox="1"/>
          <p:nvPr/>
        </p:nvSpPr>
        <p:spPr>
          <a:xfrm>
            <a:off x="7132320" y="2011680"/>
            <a:ext cx="638887"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2</a:t>
            </a:r>
          </a:p>
        </p:txBody>
      </p:sp>
      <p:sp>
        <p:nvSpPr>
          <p:cNvPr id="90" name="TextBox 89"/>
          <p:cNvSpPr txBox="1"/>
          <p:nvPr/>
        </p:nvSpPr>
        <p:spPr>
          <a:xfrm>
            <a:off x="7772400" y="173736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a:t>
            </a:r>
          </a:p>
        </p:txBody>
      </p:sp>
      <p:sp>
        <p:nvSpPr>
          <p:cNvPr id="91" name="TextBox 90"/>
          <p:cNvSpPr txBox="1"/>
          <p:nvPr/>
        </p:nvSpPr>
        <p:spPr>
          <a:xfrm>
            <a:off x="7772400" y="201168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3</a:t>
            </a:r>
          </a:p>
        </p:txBody>
      </p:sp>
      <p:sp>
        <p:nvSpPr>
          <p:cNvPr id="92" name="TextBox 91"/>
          <p:cNvSpPr txBox="1"/>
          <p:nvPr/>
        </p:nvSpPr>
        <p:spPr>
          <a:xfrm>
            <a:off x="7132320" y="2560320"/>
            <a:ext cx="638887"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3</a:t>
            </a:r>
          </a:p>
        </p:txBody>
      </p:sp>
      <p:sp>
        <p:nvSpPr>
          <p:cNvPr id="93" name="TextBox 92"/>
          <p:cNvSpPr txBox="1"/>
          <p:nvPr/>
        </p:nvSpPr>
        <p:spPr>
          <a:xfrm>
            <a:off x="7132320" y="2834640"/>
            <a:ext cx="638887"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3</a:t>
            </a:r>
          </a:p>
        </p:txBody>
      </p:sp>
      <p:sp>
        <p:nvSpPr>
          <p:cNvPr id="94" name="TextBox 93"/>
          <p:cNvSpPr txBox="1"/>
          <p:nvPr/>
        </p:nvSpPr>
        <p:spPr>
          <a:xfrm>
            <a:off x="7772400" y="228600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2</a:t>
            </a:r>
          </a:p>
        </p:txBody>
      </p:sp>
      <p:sp>
        <p:nvSpPr>
          <p:cNvPr id="95" name="TextBox 94"/>
          <p:cNvSpPr txBox="1"/>
          <p:nvPr/>
        </p:nvSpPr>
        <p:spPr>
          <a:xfrm>
            <a:off x="7772400" y="256032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a:t>
            </a:r>
          </a:p>
        </p:txBody>
      </p:sp>
      <p:sp>
        <p:nvSpPr>
          <p:cNvPr id="96" name="TextBox 95"/>
          <p:cNvSpPr txBox="1"/>
          <p:nvPr/>
        </p:nvSpPr>
        <p:spPr>
          <a:xfrm>
            <a:off x="7772400" y="283464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3</a:t>
            </a:r>
          </a:p>
        </p:txBody>
      </p:sp>
      <p:sp>
        <p:nvSpPr>
          <p:cNvPr id="97" name="TextBox 96"/>
          <p:cNvSpPr txBox="1"/>
          <p:nvPr/>
        </p:nvSpPr>
        <p:spPr>
          <a:xfrm>
            <a:off x="7772400" y="310896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2</a:t>
            </a:r>
          </a:p>
        </p:txBody>
      </p:sp>
      <p:sp>
        <p:nvSpPr>
          <p:cNvPr id="98" name="TextBox 97"/>
          <p:cNvSpPr txBox="1"/>
          <p:nvPr/>
        </p:nvSpPr>
        <p:spPr>
          <a:xfrm>
            <a:off x="7132320" y="3657600"/>
            <a:ext cx="638886"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a:t>
            </a:r>
          </a:p>
        </p:txBody>
      </p:sp>
      <p:sp>
        <p:nvSpPr>
          <p:cNvPr id="99" name="TextBox 98"/>
          <p:cNvSpPr txBox="1"/>
          <p:nvPr/>
        </p:nvSpPr>
        <p:spPr>
          <a:xfrm>
            <a:off x="7772400" y="338328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a:t>
            </a:r>
          </a:p>
        </p:txBody>
      </p:sp>
      <p:sp>
        <p:nvSpPr>
          <p:cNvPr id="100" name="TextBox 99"/>
          <p:cNvSpPr txBox="1"/>
          <p:nvPr/>
        </p:nvSpPr>
        <p:spPr>
          <a:xfrm>
            <a:off x="7772400" y="365760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2</a:t>
            </a:r>
          </a:p>
        </p:txBody>
      </p:sp>
      <p:sp>
        <p:nvSpPr>
          <p:cNvPr id="101" name="TextBox 100"/>
          <p:cNvSpPr txBox="1"/>
          <p:nvPr/>
        </p:nvSpPr>
        <p:spPr>
          <a:xfrm>
            <a:off x="7097849" y="809787"/>
            <a:ext cx="1688670" cy="369332"/>
          </a:xfrm>
          <a:prstGeom prst="rect">
            <a:avLst/>
          </a:prstGeom>
          <a:noFill/>
        </p:spPr>
        <p:txBody>
          <a:bodyPr wrap="square" rtlCol="0">
            <a:spAutoFit/>
          </a:bodyPr>
          <a:lstStyle/>
          <a:p>
            <a:r>
              <a:rPr lang="en-US" b="1" dirty="0"/>
              <a:t>BOOKAUTHOR</a:t>
            </a:r>
          </a:p>
        </p:txBody>
      </p:sp>
      <p:sp>
        <p:nvSpPr>
          <p:cNvPr id="105" name="TextBox 104"/>
          <p:cNvSpPr txBox="1"/>
          <p:nvPr/>
        </p:nvSpPr>
        <p:spPr>
          <a:xfrm>
            <a:off x="1188720" y="1188720"/>
            <a:ext cx="457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ID</a:t>
            </a:r>
          </a:p>
        </p:txBody>
      </p:sp>
      <p:sp>
        <p:nvSpPr>
          <p:cNvPr id="106" name="TextBox 105"/>
          <p:cNvSpPr txBox="1"/>
          <p:nvPr/>
        </p:nvSpPr>
        <p:spPr>
          <a:xfrm>
            <a:off x="1189990" y="1463040"/>
            <a:ext cx="4572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a:t>
            </a:r>
          </a:p>
        </p:txBody>
      </p:sp>
      <p:sp>
        <p:nvSpPr>
          <p:cNvPr id="108" name="TextBox 107"/>
          <p:cNvSpPr txBox="1"/>
          <p:nvPr/>
        </p:nvSpPr>
        <p:spPr>
          <a:xfrm>
            <a:off x="1189990" y="1737360"/>
            <a:ext cx="4572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2</a:t>
            </a:r>
          </a:p>
        </p:txBody>
      </p:sp>
      <p:sp>
        <p:nvSpPr>
          <p:cNvPr id="109" name="TextBox 108"/>
          <p:cNvSpPr txBox="1"/>
          <p:nvPr/>
        </p:nvSpPr>
        <p:spPr>
          <a:xfrm>
            <a:off x="1188720" y="2011679"/>
            <a:ext cx="4572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3</a:t>
            </a:r>
          </a:p>
        </p:txBody>
      </p:sp>
      <p:sp>
        <p:nvSpPr>
          <p:cNvPr id="111" name="TextBox 110"/>
          <p:cNvSpPr txBox="1"/>
          <p:nvPr/>
        </p:nvSpPr>
        <p:spPr>
          <a:xfrm>
            <a:off x="1188720" y="2282154"/>
            <a:ext cx="4572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4</a:t>
            </a:r>
          </a:p>
        </p:txBody>
      </p:sp>
      <p:sp>
        <p:nvSpPr>
          <p:cNvPr id="112" name="TextBox 111"/>
          <p:cNvSpPr txBox="1"/>
          <p:nvPr/>
        </p:nvSpPr>
        <p:spPr>
          <a:xfrm>
            <a:off x="1188720" y="2560320"/>
            <a:ext cx="4572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a:t>
            </a:r>
          </a:p>
        </p:txBody>
      </p:sp>
      <p:sp>
        <p:nvSpPr>
          <p:cNvPr id="114" name="TextBox 113"/>
          <p:cNvSpPr txBox="1"/>
          <p:nvPr/>
        </p:nvSpPr>
        <p:spPr>
          <a:xfrm>
            <a:off x="3749040" y="3566160"/>
            <a:ext cx="457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ID</a:t>
            </a:r>
          </a:p>
        </p:txBody>
      </p:sp>
      <p:sp>
        <p:nvSpPr>
          <p:cNvPr id="115" name="TextBox 114"/>
          <p:cNvSpPr txBox="1"/>
          <p:nvPr/>
        </p:nvSpPr>
        <p:spPr>
          <a:xfrm>
            <a:off x="3749040" y="3840480"/>
            <a:ext cx="4572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a:t>
            </a:r>
          </a:p>
        </p:txBody>
      </p:sp>
      <p:sp>
        <p:nvSpPr>
          <p:cNvPr id="117" name="TextBox 116"/>
          <p:cNvSpPr txBox="1"/>
          <p:nvPr/>
        </p:nvSpPr>
        <p:spPr>
          <a:xfrm>
            <a:off x="3749040" y="4114800"/>
            <a:ext cx="4572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2</a:t>
            </a:r>
          </a:p>
        </p:txBody>
      </p:sp>
      <p:sp>
        <p:nvSpPr>
          <p:cNvPr id="118" name="TextBox 117"/>
          <p:cNvSpPr txBox="1"/>
          <p:nvPr/>
        </p:nvSpPr>
        <p:spPr>
          <a:xfrm>
            <a:off x="3749040" y="4389120"/>
            <a:ext cx="4572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3</a:t>
            </a:r>
          </a:p>
        </p:txBody>
      </p:sp>
      <p:sp>
        <p:nvSpPr>
          <p:cNvPr id="120" name="TextBox 119"/>
          <p:cNvSpPr txBox="1"/>
          <p:nvPr/>
        </p:nvSpPr>
        <p:spPr>
          <a:xfrm>
            <a:off x="274320" y="3749040"/>
            <a:ext cx="457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ID</a:t>
            </a:r>
          </a:p>
        </p:txBody>
      </p:sp>
      <p:sp>
        <p:nvSpPr>
          <p:cNvPr id="121" name="TextBox 120"/>
          <p:cNvSpPr txBox="1"/>
          <p:nvPr/>
        </p:nvSpPr>
        <p:spPr>
          <a:xfrm>
            <a:off x="274320" y="4023360"/>
            <a:ext cx="4572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a:t>
            </a:r>
          </a:p>
        </p:txBody>
      </p:sp>
      <p:sp>
        <p:nvSpPr>
          <p:cNvPr id="122" name="TextBox 121"/>
          <p:cNvSpPr txBox="1"/>
          <p:nvPr/>
        </p:nvSpPr>
        <p:spPr>
          <a:xfrm>
            <a:off x="274320" y="4297680"/>
            <a:ext cx="4572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2</a:t>
            </a:r>
          </a:p>
        </p:txBody>
      </p:sp>
    </p:spTree>
    <p:extLst>
      <p:ext uri="{BB962C8B-B14F-4D97-AF65-F5344CB8AC3E}">
        <p14:creationId xmlns:p14="http://schemas.microsoft.com/office/powerpoint/2010/main" val="2072163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3650" y="1646237"/>
            <a:ext cx="2419350" cy="2419350"/>
          </a:xfrm>
          <a:prstGeom prst="rect">
            <a:avLst/>
          </a:prstGeom>
        </p:spPr>
      </p:pic>
      <p:sp>
        <p:nvSpPr>
          <p:cNvPr id="5" name="Title 4"/>
          <p:cNvSpPr>
            <a:spLocks noGrp="1"/>
          </p:cNvSpPr>
          <p:nvPr>
            <p:ph type="title"/>
          </p:nvPr>
        </p:nvSpPr>
        <p:spPr/>
        <p:txBody>
          <a:bodyPr>
            <a:normAutofit fontScale="90000"/>
          </a:bodyPr>
          <a:lstStyle/>
          <a:p>
            <a:r>
              <a:rPr lang="en-US" dirty="0"/>
              <a:t>Tinkering</a:t>
            </a:r>
          </a:p>
        </p:txBody>
      </p:sp>
      <p:sp>
        <p:nvSpPr>
          <p:cNvPr id="6" name="Content Placeholder 5"/>
          <p:cNvSpPr>
            <a:spLocks noGrp="1"/>
          </p:cNvSpPr>
          <p:nvPr>
            <p:ph idx="1"/>
          </p:nvPr>
        </p:nvSpPr>
        <p:spPr>
          <a:xfrm>
            <a:off x="304800" y="1123950"/>
            <a:ext cx="6324600" cy="2971800"/>
          </a:xfrm>
        </p:spPr>
        <p:txBody>
          <a:bodyPr/>
          <a:lstStyle/>
          <a:p>
            <a:r>
              <a:rPr lang="en-US" dirty="0"/>
              <a:t>Sketch out the CUSTOMER table. You should track a customer’s address, purchases, and a list of favorite authors (from AUTHOR table).</a:t>
            </a:r>
          </a:p>
          <a:p>
            <a:r>
              <a:rPr lang="en-US" dirty="0"/>
              <a:t>Sketch the database tables and relationships for a temperature sensor network. There are multiple houses each with multiple rooms each with a temperature sensor. Only keep the current value. How could you handle historic data?</a:t>
            </a:r>
          </a:p>
        </p:txBody>
      </p:sp>
      <p:sp>
        <p:nvSpPr>
          <p:cNvPr id="4" name="Slide Number Placeholder 3"/>
          <p:cNvSpPr>
            <a:spLocks noGrp="1"/>
          </p:cNvSpPr>
          <p:nvPr>
            <p:ph type="sldNum" sz="quarter" idx="12"/>
          </p:nvPr>
        </p:nvSpPr>
        <p:spPr/>
        <p:txBody>
          <a:bodyPr/>
          <a:lstStyle/>
          <a:p>
            <a:fld id="{B9EA2576-3992-4A7D-AC41-AC0E2BE3E45F}" type="slidenum">
              <a:rPr lang="en-US" smtClean="0"/>
              <a:pPr/>
              <a:t>17</a:t>
            </a:fld>
            <a:endParaRPr lang="en-US" dirty="0"/>
          </a:p>
        </p:txBody>
      </p:sp>
    </p:spTree>
    <p:extLst>
      <p:ext uri="{BB962C8B-B14F-4D97-AF65-F5344CB8AC3E}">
        <p14:creationId xmlns:p14="http://schemas.microsoft.com/office/powerpoint/2010/main" val="2785721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438150"/>
            <a:ext cx="7391400" cy="688975"/>
          </a:xfrm>
        </p:spPr>
        <p:txBody>
          <a:bodyPr>
            <a:normAutofit/>
          </a:bodyPr>
          <a:lstStyle/>
          <a:p>
            <a:r>
              <a:rPr lang="en-US" dirty="0"/>
              <a:t>See Also</a:t>
            </a:r>
          </a:p>
        </p:txBody>
      </p:sp>
      <p:sp>
        <p:nvSpPr>
          <p:cNvPr id="7" name="Content Placeholder 6"/>
          <p:cNvSpPr>
            <a:spLocks noGrp="1"/>
          </p:cNvSpPr>
          <p:nvPr>
            <p:ph idx="1"/>
          </p:nvPr>
        </p:nvSpPr>
        <p:spPr>
          <a:xfrm>
            <a:off x="457200" y="1123950"/>
            <a:ext cx="8534400" cy="3810000"/>
          </a:xfrm>
        </p:spPr>
        <p:txBody>
          <a:bodyPr/>
          <a:lstStyle/>
          <a:p>
            <a:pPr marL="0" indent="0">
              <a:buNone/>
            </a:pPr>
            <a:r>
              <a:rPr lang="en-US" dirty="0">
                <a:hlinkClick r:id="rId3"/>
              </a:rPr>
              <a:t>http://www.tutorialspoint.com/sql/sql-overview.htm</a:t>
            </a:r>
          </a:p>
          <a:p>
            <a:pPr marL="0" indent="0">
              <a:buNone/>
            </a:pPr>
            <a:endParaRPr lang="en-US" dirty="0"/>
          </a:p>
          <a:p>
            <a:pPr marL="0" indent="0">
              <a:buNone/>
            </a:pPr>
            <a:r>
              <a:rPr lang="en-US" dirty="0">
                <a:hlinkClick r:id="rId4"/>
              </a:rPr>
              <a:t>https://en.wikipedia.org/wiki/Relational_database</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8" name="Content Placeholder 6"/>
          <p:cNvSpPr txBox="1">
            <a:spLocks/>
          </p:cNvSpPr>
          <p:nvPr/>
        </p:nvSpPr>
        <p:spPr>
          <a:xfrm>
            <a:off x="4692757" y="2114550"/>
            <a:ext cx="41148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charset="0"/>
              <a:buChar char="•"/>
            </a:pPr>
            <a:endParaRPr lang="en-US" dirty="0"/>
          </a:p>
        </p:txBody>
      </p:sp>
      <p:sp>
        <p:nvSpPr>
          <p:cNvPr id="9" name="Slide Number Placeholder 8"/>
          <p:cNvSpPr>
            <a:spLocks noGrp="1"/>
          </p:cNvSpPr>
          <p:nvPr>
            <p:ph type="sldNum" sz="quarter" idx="12"/>
          </p:nvPr>
        </p:nvSpPr>
        <p:spPr>
          <a:xfrm>
            <a:off x="8305800" y="4552950"/>
            <a:ext cx="609600" cy="274637"/>
          </a:xfrm>
        </p:spPr>
        <p:txBody>
          <a:bodyPr/>
          <a:lstStyle/>
          <a:p>
            <a:pPr algn="r"/>
            <a:fld id="{B9EA2576-3992-4A7D-AC41-AC0E2BE3E45F}" type="slidenum">
              <a:rPr lang="en-US" smtClean="0"/>
              <a:pPr algn="r"/>
              <a:t>2</a:t>
            </a:fld>
            <a:endParaRPr lang="en-US" dirty="0"/>
          </a:p>
        </p:txBody>
      </p:sp>
      <p:pic>
        <p:nvPicPr>
          <p:cNvPr id="4" name="Picture 3"/>
          <p:cNvPicPr>
            <a:picLocks noChangeAspect="1"/>
          </p:cNvPicPr>
          <p:nvPr/>
        </p:nvPicPr>
        <p:blipFill>
          <a:blip r:embed="rId5"/>
          <a:stretch>
            <a:fillRect/>
          </a:stretch>
        </p:blipFill>
        <p:spPr>
          <a:xfrm>
            <a:off x="1432985" y="2356960"/>
            <a:ext cx="6519543" cy="2470627"/>
          </a:xfrm>
          <a:prstGeom prst="rect">
            <a:avLst/>
          </a:prstGeom>
        </p:spPr>
      </p:pic>
    </p:spTree>
    <p:extLst>
      <p:ext uri="{BB962C8B-B14F-4D97-AF65-F5344CB8AC3E}">
        <p14:creationId xmlns:p14="http://schemas.microsoft.com/office/powerpoint/2010/main" val="410293864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8991600" cy="609600"/>
          </a:xfrm>
        </p:spPr>
        <p:txBody>
          <a:bodyPr/>
          <a:lstStyle/>
          <a:p>
            <a:r>
              <a:rPr lang="en-US" dirty="0"/>
              <a:t>Tables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3</a:t>
            </a:fld>
            <a:endParaRPr lang="en-US"/>
          </a:p>
        </p:txBody>
      </p:sp>
      <p:sp>
        <p:nvSpPr>
          <p:cNvPr id="3" name="TextBox 2"/>
          <p:cNvSpPr txBox="1"/>
          <p:nvPr/>
        </p:nvSpPr>
        <p:spPr>
          <a:xfrm>
            <a:off x="5074258" y="2184756"/>
            <a:ext cx="685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ISBN</a:t>
            </a:r>
          </a:p>
        </p:txBody>
      </p:sp>
      <p:sp>
        <p:nvSpPr>
          <p:cNvPr id="8" name="TextBox 7"/>
          <p:cNvSpPr txBox="1"/>
          <p:nvPr/>
        </p:nvSpPr>
        <p:spPr>
          <a:xfrm>
            <a:off x="5760058" y="2184756"/>
            <a:ext cx="9144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10" name="TextBox 9"/>
          <p:cNvSpPr txBox="1"/>
          <p:nvPr/>
        </p:nvSpPr>
        <p:spPr>
          <a:xfrm>
            <a:off x="6674458" y="2184756"/>
            <a:ext cx="685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Price</a:t>
            </a:r>
          </a:p>
        </p:txBody>
      </p:sp>
      <p:sp>
        <p:nvSpPr>
          <p:cNvPr id="11" name="TextBox 10"/>
          <p:cNvSpPr txBox="1"/>
          <p:nvPr/>
        </p:nvSpPr>
        <p:spPr>
          <a:xfrm>
            <a:off x="7360258" y="2184756"/>
            <a:ext cx="1066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Publisher</a:t>
            </a:r>
          </a:p>
        </p:txBody>
      </p:sp>
      <p:sp>
        <p:nvSpPr>
          <p:cNvPr id="12" name="TextBox 11"/>
          <p:cNvSpPr txBox="1"/>
          <p:nvPr/>
        </p:nvSpPr>
        <p:spPr>
          <a:xfrm>
            <a:off x="5074258" y="2461755"/>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13" name="TextBox 12"/>
          <p:cNvSpPr txBox="1"/>
          <p:nvPr/>
        </p:nvSpPr>
        <p:spPr>
          <a:xfrm>
            <a:off x="5760058" y="2461755"/>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C++</a:t>
            </a:r>
          </a:p>
        </p:txBody>
      </p:sp>
      <p:sp>
        <p:nvSpPr>
          <p:cNvPr id="14" name="TextBox 13"/>
          <p:cNvSpPr txBox="1"/>
          <p:nvPr/>
        </p:nvSpPr>
        <p:spPr>
          <a:xfrm>
            <a:off x="6674458" y="2461755"/>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9.95</a:t>
            </a:r>
          </a:p>
        </p:txBody>
      </p:sp>
      <p:sp>
        <p:nvSpPr>
          <p:cNvPr id="15" name="TextBox 14"/>
          <p:cNvSpPr txBox="1"/>
          <p:nvPr/>
        </p:nvSpPr>
        <p:spPr>
          <a:xfrm>
            <a:off x="7360258" y="2461755"/>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16" name="TextBox 15"/>
          <p:cNvSpPr txBox="1"/>
          <p:nvPr/>
        </p:nvSpPr>
        <p:spPr>
          <a:xfrm>
            <a:off x="5074258" y="2721128"/>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17" name="TextBox 16"/>
          <p:cNvSpPr txBox="1"/>
          <p:nvPr/>
        </p:nvSpPr>
        <p:spPr>
          <a:xfrm>
            <a:off x="5760058" y="2721128"/>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Java</a:t>
            </a:r>
          </a:p>
        </p:txBody>
      </p:sp>
      <p:sp>
        <p:nvSpPr>
          <p:cNvPr id="18" name="TextBox 17"/>
          <p:cNvSpPr txBox="1"/>
          <p:nvPr/>
        </p:nvSpPr>
        <p:spPr>
          <a:xfrm>
            <a:off x="6674458" y="2721128"/>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50.00</a:t>
            </a:r>
          </a:p>
        </p:txBody>
      </p:sp>
      <p:sp>
        <p:nvSpPr>
          <p:cNvPr id="19" name="TextBox 18"/>
          <p:cNvSpPr txBox="1"/>
          <p:nvPr/>
        </p:nvSpPr>
        <p:spPr>
          <a:xfrm>
            <a:off x="7360258" y="2721128"/>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20" name="TextBox 19"/>
          <p:cNvSpPr txBox="1"/>
          <p:nvPr/>
        </p:nvSpPr>
        <p:spPr>
          <a:xfrm>
            <a:off x="5074258" y="2983884"/>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9981</a:t>
            </a:r>
          </a:p>
        </p:txBody>
      </p:sp>
      <p:sp>
        <p:nvSpPr>
          <p:cNvPr id="21" name="TextBox 20"/>
          <p:cNvSpPr txBox="1"/>
          <p:nvPr/>
        </p:nvSpPr>
        <p:spPr>
          <a:xfrm>
            <a:off x="5760058" y="2983884"/>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Using Perl</a:t>
            </a:r>
          </a:p>
        </p:txBody>
      </p:sp>
      <p:sp>
        <p:nvSpPr>
          <p:cNvPr id="22" name="TextBox 21"/>
          <p:cNvSpPr txBox="1"/>
          <p:nvPr/>
        </p:nvSpPr>
        <p:spPr>
          <a:xfrm>
            <a:off x="6674458" y="2983884"/>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2.46</a:t>
            </a:r>
          </a:p>
        </p:txBody>
      </p:sp>
      <p:sp>
        <p:nvSpPr>
          <p:cNvPr id="23" name="TextBox 22"/>
          <p:cNvSpPr txBox="1"/>
          <p:nvPr/>
        </p:nvSpPr>
        <p:spPr>
          <a:xfrm>
            <a:off x="7360258" y="2983884"/>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24" name="TextBox 23"/>
          <p:cNvSpPr txBox="1"/>
          <p:nvPr/>
        </p:nvSpPr>
        <p:spPr>
          <a:xfrm>
            <a:off x="5074258" y="3260883"/>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accent6"/>
                </a:solidFill>
              </a:rPr>
              <a:t>1055</a:t>
            </a:r>
          </a:p>
        </p:txBody>
      </p:sp>
      <p:sp>
        <p:nvSpPr>
          <p:cNvPr id="25" name="TextBox 24"/>
          <p:cNvSpPr txBox="1"/>
          <p:nvPr/>
        </p:nvSpPr>
        <p:spPr>
          <a:xfrm>
            <a:off x="5760058" y="3260883"/>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accent6"/>
                </a:solidFill>
              </a:rPr>
              <a:t>JavaScript</a:t>
            </a:r>
          </a:p>
        </p:txBody>
      </p:sp>
      <p:sp>
        <p:nvSpPr>
          <p:cNvPr id="26" name="TextBox 25"/>
          <p:cNvSpPr txBox="1"/>
          <p:nvPr/>
        </p:nvSpPr>
        <p:spPr>
          <a:xfrm>
            <a:off x="6674458" y="3260883"/>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accent6"/>
                </a:solidFill>
              </a:rPr>
              <a:t>10.00</a:t>
            </a:r>
          </a:p>
        </p:txBody>
      </p:sp>
      <p:sp>
        <p:nvSpPr>
          <p:cNvPr id="27" name="TextBox 26"/>
          <p:cNvSpPr txBox="1"/>
          <p:nvPr/>
        </p:nvSpPr>
        <p:spPr>
          <a:xfrm>
            <a:off x="7360258" y="3260883"/>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accent6"/>
                </a:solidFill>
              </a:rPr>
              <a:t>Good Books</a:t>
            </a:r>
          </a:p>
        </p:txBody>
      </p:sp>
      <p:sp>
        <p:nvSpPr>
          <p:cNvPr id="7" name="TextBox 6"/>
          <p:cNvSpPr txBox="1"/>
          <p:nvPr/>
        </p:nvSpPr>
        <p:spPr>
          <a:xfrm>
            <a:off x="4660498" y="1627959"/>
            <a:ext cx="1447800" cy="369332"/>
          </a:xfrm>
          <a:prstGeom prst="rect">
            <a:avLst/>
          </a:prstGeom>
          <a:noFill/>
        </p:spPr>
        <p:txBody>
          <a:bodyPr wrap="square" rtlCol="0">
            <a:spAutoFit/>
          </a:bodyPr>
          <a:lstStyle/>
          <a:p>
            <a:r>
              <a:rPr lang="en-US" b="1" dirty="0"/>
              <a:t>BOOK</a:t>
            </a:r>
          </a:p>
        </p:txBody>
      </p:sp>
      <p:sp>
        <p:nvSpPr>
          <p:cNvPr id="28" name="TextBox 27"/>
          <p:cNvSpPr txBox="1"/>
          <p:nvPr/>
        </p:nvSpPr>
        <p:spPr>
          <a:xfrm>
            <a:off x="453211" y="1678943"/>
            <a:ext cx="2789133" cy="1080424"/>
          </a:xfrm>
          <a:prstGeom prst="rect">
            <a:avLst/>
          </a:prstGeom>
          <a:solidFill>
            <a:schemeClr val="bg1"/>
          </a:solidFill>
          <a:ln>
            <a:solidFill>
              <a:schemeClr val="tx2"/>
            </a:solidFill>
          </a:ln>
        </p:spPr>
        <p:txBody>
          <a:bodyPr wrap="square" rtlCol="0">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 = Book()</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a.isbn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"1234"</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a.name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"Learn C++"</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a.price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9.95</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a.publisher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"Good Books"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3" name="TextBox 32"/>
          <p:cNvSpPr txBox="1"/>
          <p:nvPr/>
        </p:nvSpPr>
        <p:spPr>
          <a:xfrm>
            <a:off x="466694" y="2031406"/>
            <a:ext cx="2785238" cy="1080424"/>
          </a:xfrm>
          <a:prstGeom prst="rect">
            <a:avLst/>
          </a:prstGeom>
          <a:solidFill>
            <a:schemeClr val="bg1"/>
          </a:solidFill>
          <a:ln>
            <a:solidFill>
              <a:schemeClr val="tx2"/>
            </a:solidFill>
          </a:ln>
        </p:spPr>
        <p:txBody>
          <a:bodyPr wrap="square" rtlCol="0">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b = Book()</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b.isbn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"5678"</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b.name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"Learn Java"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b.price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50.0</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b.publisher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"Smarties"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4" name="TextBox 33"/>
          <p:cNvSpPr txBox="1"/>
          <p:nvPr/>
        </p:nvSpPr>
        <p:spPr>
          <a:xfrm>
            <a:off x="455158" y="2383868"/>
            <a:ext cx="2785238" cy="1080424"/>
          </a:xfrm>
          <a:prstGeom prst="rect">
            <a:avLst/>
          </a:prstGeom>
          <a:solidFill>
            <a:schemeClr val="bg1"/>
          </a:solidFill>
          <a:ln>
            <a:solidFill>
              <a:schemeClr val="tx2"/>
            </a:solidFill>
          </a:ln>
        </p:spPr>
        <p:txBody>
          <a:bodyPr wrap="square" rtlCol="0">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 = Book()</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c.isbn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"9981"</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c.name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"Using Perl"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c.price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2.46</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c.publisher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"Smarties"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5" name="TextBox 34"/>
          <p:cNvSpPr txBox="1"/>
          <p:nvPr/>
        </p:nvSpPr>
        <p:spPr>
          <a:xfrm>
            <a:off x="462538" y="652477"/>
            <a:ext cx="3075430" cy="908134"/>
          </a:xfrm>
          <a:prstGeom prst="rect">
            <a:avLst/>
          </a:prstGeom>
          <a:noFill/>
        </p:spPr>
        <p:txBody>
          <a:bodyPr wrap="square" rtlCol="0">
            <a:spAutoFit/>
          </a:bodyPr>
          <a:lstStyle/>
          <a:p>
            <a:pPr>
              <a:lnSpc>
                <a:spcPct val="107000"/>
              </a:lnSpc>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000000"/>
                </a:solidFill>
                <a:latin typeface="Consolas" panose="020B0609020204030204" pitchFamily="49" charset="0"/>
                <a:ea typeface="Calibri" panose="020F0502020204030204" pitchFamily="34" charset="0"/>
                <a:cs typeface="Consolas" panose="020B0609020204030204" pitchFamily="49" charset="0"/>
              </a:rPr>
              <a:t>Book</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isbn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name = </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price = </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0.0</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publisher = </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6" name="TextBox 35"/>
          <p:cNvSpPr txBox="1"/>
          <p:nvPr/>
        </p:nvSpPr>
        <p:spPr>
          <a:xfrm>
            <a:off x="457200" y="3895744"/>
            <a:ext cx="2784976" cy="273473"/>
          </a:xfrm>
          <a:prstGeom prst="rect">
            <a:avLst/>
          </a:prstGeom>
          <a:noFill/>
        </p:spPr>
        <p:txBody>
          <a:bodyPr wrap="square" rtlCol="0">
            <a:spAutoFit/>
          </a:bodyPr>
          <a:lstStyle/>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books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a,b,c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Box 31"/>
          <p:cNvSpPr txBox="1"/>
          <p:nvPr/>
        </p:nvSpPr>
        <p:spPr>
          <a:xfrm>
            <a:off x="457366" y="2737774"/>
            <a:ext cx="2780821" cy="1080424"/>
          </a:xfrm>
          <a:prstGeom prst="rect">
            <a:avLst/>
          </a:prstGeom>
          <a:solidFill>
            <a:schemeClr val="bg1"/>
          </a:solidFill>
          <a:ln>
            <a:solidFill>
              <a:schemeClr val="tx2"/>
            </a:solidFill>
          </a:ln>
        </p:spPr>
        <p:txBody>
          <a:bodyPr wrap="square" rtlCol="0">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d = Book()</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d.isbn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"1055"</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d.name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"JavaScript"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d.price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10.0</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d.publisher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"Good Books"</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Box 36"/>
          <p:cNvSpPr txBox="1"/>
          <p:nvPr/>
        </p:nvSpPr>
        <p:spPr>
          <a:xfrm>
            <a:off x="4489583" y="2969983"/>
            <a:ext cx="488179" cy="276999"/>
          </a:xfrm>
          <a:prstGeom prst="rect">
            <a:avLst/>
          </a:prstGeom>
          <a:noFill/>
          <a:ln>
            <a:noFill/>
          </a:ln>
        </p:spPr>
        <p:txBody>
          <a:bodyPr wrap="square" rtlCol="0">
            <a:spAutoFit/>
          </a:bodyPr>
          <a:lstStyle/>
          <a:p>
            <a:pPr algn="ctr"/>
            <a:r>
              <a:rPr lang="en-US" sz="1200" b="1" dirty="0">
                <a:solidFill>
                  <a:srgbClr val="C00000"/>
                </a:solidFill>
              </a:rPr>
              <a:t>row</a:t>
            </a:r>
          </a:p>
        </p:txBody>
      </p:sp>
      <p:sp>
        <p:nvSpPr>
          <p:cNvPr id="38" name="TextBox 37"/>
          <p:cNvSpPr txBox="1"/>
          <p:nvPr/>
        </p:nvSpPr>
        <p:spPr>
          <a:xfrm>
            <a:off x="7340318" y="1503102"/>
            <a:ext cx="1080331" cy="276999"/>
          </a:xfrm>
          <a:prstGeom prst="rect">
            <a:avLst/>
          </a:prstGeom>
          <a:noFill/>
          <a:ln>
            <a:noFill/>
          </a:ln>
        </p:spPr>
        <p:txBody>
          <a:bodyPr wrap="square" rtlCol="0">
            <a:spAutoFit/>
          </a:bodyPr>
          <a:lstStyle/>
          <a:p>
            <a:pPr algn="ctr"/>
            <a:r>
              <a:rPr lang="en-US" sz="1200" b="1" dirty="0">
                <a:solidFill>
                  <a:srgbClr val="00B0F0"/>
                </a:solidFill>
              </a:rPr>
              <a:t>column</a:t>
            </a:r>
          </a:p>
        </p:txBody>
      </p:sp>
      <p:sp>
        <p:nvSpPr>
          <p:cNvPr id="39" name="TextBox 38"/>
          <p:cNvSpPr txBox="1"/>
          <p:nvPr/>
        </p:nvSpPr>
        <p:spPr>
          <a:xfrm>
            <a:off x="4931652" y="1891281"/>
            <a:ext cx="990599" cy="276999"/>
          </a:xfrm>
          <a:prstGeom prst="rect">
            <a:avLst/>
          </a:prstGeom>
          <a:noFill/>
          <a:ln>
            <a:noFill/>
          </a:ln>
        </p:spPr>
        <p:txBody>
          <a:bodyPr wrap="square" rtlCol="0">
            <a:spAutoFit/>
          </a:bodyPr>
          <a:lstStyle/>
          <a:p>
            <a:pPr algn="ctr"/>
            <a:r>
              <a:rPr lang="en-US" sz="1200" dirty="0">
                <a:solidFill>
                  <a:srgbClr val="00B050"/>
                </a:solidFill>
              </a:rPr>
              <a:t>String</a:t>
            </a:r>
          </a:p>
        </p:txBody>
      </p:sp>
      <p:sp>
        <p:nvSpPr>
          <p:cNvPr id="40" name="TextBox 39"/>
          <p:cNvSpPr txBox="1"/>
          <p:nvPr/>
        </p:nvSpPr>
        <p:spPr>
          <a:xfrm>
            <a:off x="6436066" y="1883351"/>
            <a:ext cx="990599" cy="276999"/>
          </a:xfrm>
          <a:prstGeom prst="rect">
            <a:avLst/>
          </a:prstGeom>
          <a:noFill/>
          <a:ln>
            <a:noFill/>
          </a:ln>
        </p:spPr>
        <p:txBody>
          <a:bodyPr wrap="square" rtlCol="0">
            <a:spAutoFit/>
          </a:bodyPr>
          <a:lstStyle/>
          <a:p>
            <a:pPr algn="ctr"/>
            <a:r>
              <a:rPr lang="en-US" sz="1200" dirty="0">
                <a:solidFill>
                  <a:srgbClr val="00B050"/>
                </a:solidFill>
              </a:rPr>
              <a:t>Double</a:t>
            </a:r>
          </a:p>
        </p:txBody>
      </p:sp>
      <p:sp>
        <p:nvSpPr>
          <p:cNvPr id="41" name="TextBox 40"/>
          <p:cNvSpPr txBox="1"/>
          <p:nvPr/>
        </p:nvSpPr>
        <p:spPr>
          <a:xfrm>
            <a:off x="5683859" y="1883096"/>
            <a:ext cx="990599" cy="276999"/>
          </a:xfrm>
          <a:prstGeom prst="rect">
            <a:avLst/>
          </a:prstGeom>
          <a:noFill/>
          <a:ln>
            <a:noFill/>
          </a:ln>
        </p:spPr>
        <p:txBody>
          <a:bodyPr wrap="square" rtlCol="0">
            <a:spAutoFit/>
          </a:bodyPr>
          <a:lstStyle/>
          <a:p>
            <a:pPr algn="ctr"/>
            <a:r>
              <a:rPr lang="en-US" sz="1200" dirty="0">
                <a:solidFill>
                  <a:srgbClr val="00B050"/>
                </a:solidFill>
              </a:rPr>
              <a:t>String</a:t>
            </a:r>
          </a:p>
        </p:txBody>
      </p:sp>
      <p:sp>
        <p:nvSpPr>
          <p:cNvPr id="42" name="TextBox 41"/>
          <p:cNvSpPr txBox="1"/>
          <p:nvPr/>
        </p:nvSpPr>
        <p:spPr>
          <a:xfrm>
            <a:off x="7381267" y="1874538"/>
            <a:ext cx="990599" cy="276999"/>
          </a:xfrm>
          <a:prstGeom prst="rect">
            <a:avLst/>
          </a:prstGeom>
          <a:noFill/>
          <a:ln>
            <a:noFill/>
          </a:ln>
        </p:spPr>
        <p:txBody>
          <a:bodyPr wrap="square" rtlCol="0">
            <a:spAutoFit/>
          </a:bodyPr>
          <a:lstStyle/>
          <a:p>
            <a:pPr algn="ctr"/>
            <a:r>
              <a:rPr lang="en-US" sz="1200" dirty="0">
                <a:solidFill>
                  <a:srgbClr val="00B050"/>
                </a:solidFill>
              </a:rPr>
              <a:t>String</a:t>
            </a:r>
          </a:p>
        </p:txBody>
      </p:sp>
      <p:sp>
        <p:nvSpPr>
          <p:cNvPr id="43" name="Rectangle 42"/>
          <p:cNvSpPr/>
          <p:nvPr/>
        </p:nvSpPr>
        <p:spPr>
          <a:xfrm>
            <a:off x="5020654" y="2969983"/>
            <a:ext cx="3626458" cy="304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7324650" y="1793679"/>
            <a:ext cx="1153683" cy="191811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45" name="TextBox 44">
            <a:extLst>
              <a:ext uri="{FF2B5EF4-FFF2-40B4-BE49-F238E27FC236}">
                <a16:creationId xmlns:a16="http://schemas.microsoft.com/office/drawing/2014/main" id="{728203CF-6A46-4864-B1F7-A042BCA57734}"/>
              </a:ext>
            </a:extLst>
          </p:cNvPr>
          <p:cNvSpPr txBox="1"/>
          <p:nvPr/>
        </p:nvSpPr>
        <p:spPr>
          <a:xfrm>
            <a:off x="453211" y="4237332"/>
            <a:ext cx="2784976" cy="273473"/>
          </a:xfrm>
          <a:prstGeom prst="rect">
            <a:avLst/>
          </a:prstGeom>
          <a:noFill/>
        </p:spPr>
        <p:txBody>
          <a:bodyPr wrap="square" rtlCol="0">
            <a:spAutoFit/>
          </a:bodyPr>
          <a:lstStyle/>
          <a:p>
            <a:pPr>
              <a:lnSpc>
                <a:spcPct val="107000"/>
              </a:lnSpc>
            </a:pP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books.append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(d)</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88220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500"/>
                                        <p:tgtEl>
                                          <p:spTgt spid="4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500"/>
                                        <p:tgtEl>
                                          <p:spTgt spid="3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fade">
                                      <p:cBhvr>
                                        <p:cTn id="62" dur="500"/>
                                        <p:tgtEl>
                                          <p:spTgt spid="4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500"/>
                                        <p:tgtEl>
                                          <p:spTgt spid="2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fade">
                                      <p:cBhvr>
                                        <p:cTn id="73" dur="500"/>
                                        <p:tgtEl>
                                          <p:spTgt spid="2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fade">
                                      <p:cBhvr>
                                        <p:cTn id="7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33" grpId="0" animBg="1"/>
      <p:bldP spid="34" grpId="0" animBg="1"/>
      <p:bldP spid="36" grpId="0"/>
      <p:bldP spid="32" grpId="0" animBg="1"/>
      <p:bldP spid="37" grpId="0"/>
      <p:bldP spid="38" grpId="0"/>
      <p:bldP spid="39" grpId="0"/>
      <p:bldP spid="40" grpId="0"/>
      <p:bldP spid="41" grpId="0"/>
      <p:bldP spid="42" grpId="0"/>
      <p:bldP spid="43" grpId="0" animBg="1"/>
      <p:bldP spid="44" grpId="0" animBg="1"/>
      <p:bldP spid="4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8991600" cy="609600"/>
          </a:xfrm>
        </p:spPr>
        <p:txBody>
          <a:bodyPr/>
          <a:lstStyle/>
          <a:p>
            <a:r>
              <a:rPr lang="en-US" dirty="0"/>
              <a:t>Talking to a Database</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4</a:t>
            </a:fld>
            <a:endParaRPr lang="en-US"/>
          </a:p>
        </p:txBody>
      </p:sp>
      <p:sp>
        <p:nvSpPr>
          <p:cNvPr id="53" name="TextBox 52"/>
          <p:cNvSpPr txBox="1"/>
          <p:nvPr/>
        </p:nvSpPr>
        <p:spPr>
          <a:xfrm>
            <a:off x="1040219" y="2462656"/>
            <a:ext cx="2819399" cy="354724"/>
          </a:xfrm>
          <a:prstGeom prst="rect">
            <a:avLst/>
          </a:prstGeom>
          <a:solidFill>
            <a:schemeClr val="bg1"/>
          </a:solidFill>
          <a:ln>
            <a:solidFill>
              <a:schemeClr val="tx1"/>
            </a:solidFill>
          </a:ln>
        </p:spPr>
        <p:txBody>
          <a:bodyPr wrap="square" rtlCol="0">
            <a:noAutofit/>
          </a:bodyPr>
          <a:lstStyle/>
          <a:p>
            <a:r>
              <a:rPr lang="en-US" sz="1200" dirty="0">
                <a:latin typeface="Consolas" panose="020B0609020204030204" pitchFamily="49" charset="0"/>
              </a:rPr>
              <a:t>&gt; </a:t>
            </a:r>
            <a:r>
              <a:rPr lang="en-US" sz="1400" b="1" dirty="0">
                <a:solidFill>
                  <a:schemeClr val="tx2"/>
                </a:solidFill>
                <a:latin typeface="Consolas" panose="020B0609020204030204" pitchFamily="49" charset="0"/>
              </a:rPr>
              <a:t>C</a:t>
            </a:r>
            <a:r>
              <a:rPr lang="en-US" sz="1200" dirty="0">
                <a:latin typeface="Consolas" panose="020B0609020204030204" pitchFamily="49" charset="0"/>
              </a:rPr>
              <a:t>reate table Publisher ...</a:t>
            </a:r>
          </a:p>
          <a:p>
            <a:endParaRPr lang="en-US" sz="1200" dirty="0">
              <a:latin typeface="Consolas" panose="020B0609020204030204" pitchFamily="49" charset="0"/>
            </a:endParaRPr>
          </a:p>
        </p:txBody>
      </p:sp>
      <p:sp>
        <p:nvSpPr>
          <p:cNvPr id="54" name="TextBox 53"/>
          <p:cNvSpPr txBox="1"/>
          <p:nvPr/>
        </p:nvSpPr>
        <p:spPr>
          <a:xfrm>
            <a:off x="1040219" y="2928479"/>
            <a:ext cx="2819401" cy="358332"/>
          </a:xfrm>
          <a:prstGeom prst="rect">
            <a:avLst/>
          </a:prstGeom>
          <a:solidFill>
            <a:schemeClr val="bg1"/>
          </a:solidFill>
          <a:ln>
            <a:solidFill>
              <a:schemeClr val="tx1"/>
            </a:solidFill>
          </a:ln>
        </p:spPr>
        <p:txBody>
          <a:bodyPr wrap="square" rtlCol="0">
            <a:noAutofit/>
          </a:bodyPr>
          <a:lstStyle/>
          <a:p>
            <a:r>
              <a:rPr lang="en-US" sz="1200" dirty="0">
                <a:latin typeface="Consolas" panose="020B0609020204030204" pitchFamily="49" charset="0"/>
              </a:rPr>
              <a:t>&gt; </a:t>
            </a:r>
            <a:r>
              <a:rPr lang="en-US" sz="1400" b="1" dirty="0">
                <a:solidFill>
                  <a:schemeClr val="tx2"/>
                </a:solidFill>
                <a:latin typeface="Consolas" panose="020B0609020204030204" pitchFamily="49" charset="0"/>
              </a:rPr>
              <a:t>R</a:t>
            </a:r>
            <a:r>
              <a:rPr lang="en-US" sz="1200" dirty="0">
                <a:latin typeface="Consolas" panose="020B0609020204030204" pitchFamily="49" charset="0"/>
              </a:rPr>
              <a:t>ead rows from Book ...</a:t>
            </a:r>
          </a:p>
          <a:p>
            <a:endParaRPr lang="en-US" sz="1200" dirty="0">
              <a:latin typeface="Consolas" panose="020B0609020204030204" pitchFamily="49" charset="0"/>
            </a:endParaRPr>
          </a:p>
        </p:txBody>
      </p:sp>
      <p:sp>
        <p:nvSpPr>
          <p:cNvPr id="18" name="TextBox 17"/>
          <p:cNvSpPr txBox="1"/>
          <p:nvPr/>
        </p:nvSpPr>
        <p:spPr>
          <a:xfrm>
            <a:off x="1040220" y="3392613"/>
            <a:ext cx="2819401" cy="358332"/>
          </a:xfrm>
          <a:prstGeom prst="rect">
            <a:avLst/>
          </a:prstGeom>
          <a:solidFill>
            <a:schemeClr val="bg1"/>
          </a:solidFill>
          <a:ln>
            <a:solidFill>
              <a:schemeClr val="tx1"/>
            </a:solidFill>
          </a:ln>
        </p:spPr>
        <p:txBody>
          <a:bodyPr wrap="square" rtlCol="0">
            <a:noAutofit/>
          </a:bodyPr>
          <a:lstStyle/>
          <a:p>
            <a:r>
              <a:rPr lang="en-US" sz="1200" dirty="0">
                <a:latin typeface="Consolas" panose="020B0609020204030204" pitchFamily="49" charset="0"/>
              </a:rPr>
              <a:t>&gt; </a:t>
            </a:r>
            <a:r>
              <a:rPr lang="en-US" sz="1400" b="1" dirty="0">
                <a:solidFill>
                  <a:schemeClr val="tx2"/>
                </a:solidFill>
                <a:latin typeface="Consolas" panose="020B0609020204030204" pitchFamily="49" charset="0"/>
              </a:rPr>
              <a:t>U</a:t>
            </a:r>
            <a:r>
              <a:rPr lang="en-US" sz="1200" dirty="0">
                <a:latin typeface="Consolas" panose="020B0609020204030204" pitchFamily="49" charset="0"/>
              </a:rPr>
              <a:t>pdate rows in Author ...</a:t>
            </a:r>
          </a:p>
          <a:p>
            <a:endParaRPr lang="en-US" sz="1200" dirty="0">
              <a:latin typeface="Consolas" panose="020B0609020204030204" pitchFamily="49" charset="0"/>
            </a:endParaRPr>
          </a:p>
        </p:txBody>
      </p:sp>
      <p:sp>
        <p:nvSpPr>
          <p:cNvPr id="19" name="TextBox 18"/>
          <p:cNvSpPr txBox="1"/>
          <p:nvPr/>
        </p:nvSpPr>
        <p:spPr>
          <a:xfrm>
            <a:off x="1040221" y="3856747"/>
            <a:ext cx="2819401" cy="358332"/>
          </a:xfrm>
          <a:prstGeom prst="rect">
            <a:avLst/>
          </a:prstGeom>
          <a:solidFill>
            <a:schemeClr val="bg1"/>
          </a:solidFill>
          <a:ln>
            <a:solidFill>
              <a:schemeClr val="tx1"/>
            </a:solidFill>
          </a:ln>
        </p:spPr>
        <p:txBody>
          <a:bodyPr wrap="square" rtlCol="0">
            <a:noAutofit/>
          </a:bodyPr>
          <a:lstStyle/>
          <a:p>
            <a:r>
              <a:rPr lang="en-US" sz="1200" dirty="0">
                <a:latin typeface="Consolas" panose="020B0609020204030204" pitchFamily="49" charset="0"/>
              </a:rPr>
              <a:t>&gt; </a:t>
            </a:r>
            <a:r>
              <a:rPr lang="en-US" sz="1400" b="1" dirty="0">
                <a:solidFill>
                  <a:schemeClr val="tx2"/>
                </a:solidFill>
                <a:latin typeface="Consolas" panose="020B0609020204030204" pitchFamily="49" charset="0"/>
              </a:rPr>
              <a:t>D</a:t>
            </a:r>
            <a:r>
              <a:rPr lang="en-US" sz="1200" dirty="0">
                <a:latin typeface="Consolas" panose="020B0609020204030204" pitchFamily="49" charset="0"/>
              </a:rPr>
              <a:t>elete rows in Book ...</a:t>
            </a:r>
          </a:p>
          <a:p>
            <a:endParaRPr lang="en-US" sz="1200" dirty="0">
              <a:latin typeface="Consolas" panose="020B0609020204030204" pitchFamily="49" charset="0"/>
            </a:endParaRPr>
          </a:p>
        </p:txBody>
      </p:sp>
      <p:pic>
        <p:nvPicPr>
          <p:cNvPr id="3" name="Picture 2"/>
          <p:cNvPicPr>
            <a:picLocks noChangeAspect="1"/>
          </p:cNvPicPr>
          <p:nvPr/>
        </p:nvPicPr>
        <p:blipFill>
          <a:blip r:embed="rId3"/>
          <a:stretch>
            <a:fillRect/>
          </a:stretch>
        </p:blipFill>
        <p:spPr>
          <a:xfrm>
            <a:off x="4808282" y="2024859"/>
            <a:ext cx="1669501" cy="1661981"/>
          </a:xfrm>
          <a:prstGeom prst="rect">
            <a:avLst/>
          </a:prstGeom>
        </p:spPr>
      </p:pic>
      <p:sp>
        <p:nvSpPr>
          <p:cNvPr id="23" name="TextBox 22"/>
          <p:cNvSpPr txBox="1"/>
          <p:nvPr/>
        </p:nvSpPr>
        <p:spPr>
          <a:xfrm>
            <a:off x="685800" y="1634757"/>
            <a:ext cx="2819399" cy="354724"/>
          </a:xfrm>
          <a:prstGeom prst="rect">
            <a:avLst/>
          </a:prstGeom>
          <a:solidFill>
            <a:schemeClr val="bg1"/>
          </a:solidFill>
          <a:ln>
            <a:solidFill>
              <a:schemeClr val="tx1"/>
            </a:solidFill>
          </a:ln>
        </p:spPr>
        <p:txBody>
          <a:bodyPr wrap="square" rtlCol="0">
            <a:noAutofit/>
          </a:bodyPr>
          <a:lstStyle/>
          <a:p>
            <a:r>
              <a:rPr lang="en-US" sz="1200" dirty="0">
                <a:latin typeface="Consolas" panose="020B0609020204030204" pitchFamily="49" charset="0"/>
              </a:rPr>
              <a:t>&gt; Connect to database</a:t>
            </a:r>
          </a:p>
          <a:p>
            <a:endParaRPr lang="en-US" sz="1200" dirty="0">
              <a:latin typeface="Consolas" panose="020B0609020204030204" pitchFamily="49" charset="0"/>
            </a:endParaRPr>
          </a:p>
        </p:txBody>
      </p:sp>
      <p:sp>
        <p:nvSpPr>
          <p:cNvPr id="26" name="TextBox 25"/>
          <p:cNvSpPr txBox="1"/>
          <p:nvPr/>
        </p:nvSpPr>
        <p:spPr>
          <a:xfrm>
            <a:off x="535240" y="4438533"/>
            <a:ext cx="2819399" cy="354724"/>
          </a:xfrm>
          <a:prstGeom prst="rect">
            <a:avLst/>
          </a:prstGeom>
          <a:solidFill>
            <a:schemeClr val="bg1"/>
          </a:solidFill>
          <a:ln>
            <a:solidFill>
              <a:schemeClr val="tx1"/>
            </a:solidFill>
          </a:ln>
        </p:spPr>
        <p:txBody>
          <a:bodyPr wrap="square" rtlCol="0">
            <a:noAutofit/>
          </a:bodyPr>
          <a:lstStyle/>
          <a:p>
            <a:r>
              <a:rPr lang="en-US" sz="1200" dirty="0">
                <a:latin typeface="Consolas" panose="020B0609020204030204" pitchFamily="49" charset="0"/>
              </a:rPr>
              <a:t>&gt; Close connection</a:t>
            </a:r>
          </a:p>
          <a:p>
            <a:endParaRPr lang="en-US" sz="1200" dirty="0">
              <a:latin typeface="Consolas" panose="020B0609020204030204" pitchFamily="49" charset="0"/>
            </a:endParaRPr>
          </a:p>
        </p:txBody>
      </p:sp>
      <p:cxnSp>
        <p:nvCxnSpPr>
          <p:cNvPr id="45" name="Straight Arrow Connector 44"/>
          <p:cNvCxnSpPr/>
          <p:nvPr/>
        </p:nvCxnSpPr>
        <p:spPr>
          <a:xfrm>
            <a:off x="2163190" y="2168088"/>
            <a:ext cx="2713610" cy="290891"/>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pic>
        <p:nvPicPr>
          <p:cNvPr id="2" name="Picture 1"/>
          <p:cNvPicPr>
            <a:picLocks noChangeAspect="1"/>
          </p:cNvPicPr>
          <p:nvPr/>
        </p:nvPicPr>
        <p:blipFill>
          <a:blip r:embed="rId4"/>
          <a:stretch>
            <a:fillRect/>
          </a:stretch>
        </p:blipFill>
        <p:spPr>
          <a:xfrm>
            <a:off x="5761746" y="1066612"/>
            <a:ext cx="1692105" cy="880065"/>
          </a:xfrm>
          <a:prstGeom prst="rect">
            <a:avLst/>
          </a:prstGeom>
        </p:spPr>
      </p:pic>
      <p:sp>
        <p:nvSpPr>
          <p:cNvPr id="49" name="Rounded Rectangle 48"/>
          <p:cNvSpPr/>
          <p:nvPr/>
        </p:nvSpPr>
        <p:spPr>
          <a:xfrm>
            <a:off x="5353468" y="933933"/>
            <a:ext cx="2750311" cy="3859324"/>
          </a:xfrm>
          <a:prstGeom prst="roundRect">
            <a:avLst/>
          </a:prstGeom>
          <a:noFill/>
          <a:ln w="952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5"/>
          <a:stretch>
            <a:fillRect/>
          </a:stretch>
        </p:blipFill>
        <p:spPr>
          <a:xfrm>
            <a:off x="5789363" y="3940895"/>
            <a:ext cx="1493325" cy="710416"/>
          </a:xfrm>
          <a:prstGeom prst="rect">
            <a:avLst/>
          </a:prstGeom>
        </p:spPr>
      </p:pic>
      <p:pic>
        <p:nvPicPr>
          <p:cNvPr id="12" name="Picture 11"/>
          <p:cNvPicPr>
            <a:picLocks noChangeAspect="1"/>
          </p:cNvPicPr>
          <p:nvPr/>
        </p:nvPicPr>
        <p:blipFill>
          <a:blip r:embed="rId6"/>
          <a:stretch>
            <a:fillRect/>
          </a:stretch>
        </p:blipFill>
        <p:spPr>
          <a:xfrm>
            <a:off x="6839198" y="1977268"/>
            <a:ext cx="1078993" cy="2019344"/>
          </a:xfrm>
          <a:prstGeom prst="rect">
            <a:avLst/>
          </a:prstGeom>
        </p:spPr>
      </p:pic>
    </p:spTree>
    <p:extLst>
      <p:ext uri="{BB962C8B-B14F-4D97-AF65-F5344CB8AC3E}">
        <p14:creationId xmlns:p14="http://schemas.microsoft.com/office/powerpoint/2010/main" val="2331669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wipe(left)">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500"/>
                                        <p:tgtEl>
                                          <p:spTgt spid="5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18" grpId="0" animBg="1"/>
      <p:bldP spid="19" grpId="0" animBg="1"/>
      <p:bldP spid="23" grpId="0" animBg="1"/>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8991600" cy="609600"/>
          </a:xfrm>
        </p:spPr>
        <p:txBody>
          <a:bodyPr/>
          <a:lstStyle/>
          <a:p>
            <a:r>
              <a:rPr lang="en-US" dirty="0"/>
              <a:t>Constraints (Rules)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5</a:t>
            </a:fld>
            <a:endParaRPr lang="en-US"/>
          </a:p>
        </p:txBody>
      </p:sp>
      <p:sp>
        <p:nvSpPr>
          <p:cNvPr id="3" name="TextBox 2"/>
          <p:cNvSpPr txBox="1"/>
          <p:nvPr/>
        </p:nvSpPr>
        <p:spPr>
          <a:xfrm>
            <a:off x="838200" y="1495623"/>
            <a:ext cx="685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ISBN</a:t>
            </a:r>
          </a:p>
        </p:txBody>
      </p:sp>
      <p:sp>
        <p:nvSpPr>
          <p:cNvPr id="8" name="TextBox 7"/>
          <p:cNvSpPr txBox="1"/>
          <p:nvPr/>
        </p:nvSpPr>
        <p:spPr>
          <a:xfrm>
            <a:off x="1524000" y="1495623"/>
            <a:ext cx="9144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10" name="TextBox 9"/>
          <p:cNvSpPr txBox="1"/>
          <p:nvPr/>
        </p:nvSpPr>
        <p:spPr>
          <a:xfrm>
            <a:off x="2438400" y="1495623"/>
            <a:ext cx="685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Price</a:t>
            </a:r>
          </a:p>
        </p:txBody>
      </p:sp>
      <p:sp>
        <p:nvSpPr>
          <p:cNvPr id="11" name="TextBox 10"/>
          <p:cNvSpPr txBox="1"/>
          <p:nvPr/>
        </p:nvSpPr>
        <p:spPr>
          <a:xfrm>
            <a:off x="3124200" y="1495623"/>
            <a:ext cx="1066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Publisher</a:t>
            </a:r>
          </a:p>
        </p:txBody>
      </p:sp>
      <p:sp>
        <p:nvSpPr>
          <p:cNvPr id="12" name="TextBox 11"/>
          <p:cNvSpPr txBox="1"/>
          <p:nvPr/>
        </p:nvSpPr>
        <p:spPr>
          <a:xfrm>
            <a:off x="838200" y="1772622"/>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13" name="TextBox 12"/>
          <p:cNvSpPr txBox="1"/>
          <p:nvPr/>
        </p:nvSpPr>
        <p:spPr>
          <a:xfrm>
            <a:off x="1524000" y="1772622"/>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C++</a:t>
            </a:r>
          </a:p>
        </p:txBody>
      </p:sp>
      <p:sp>
        <p:nvSpPr>
          <p:cNvPr id="14" name="TextBox 13"/>
          <p:cNvSpPr txBox="1"/>
          <p:nvPr/>
        </p:nvSpPr>
        <p:spPr>
          <a:xfrm>
            <a:off x="2438400" y="1772622"/>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9.95</a:t>
            </a:r>
          </a:p>
        </p:txBody>
      </p:sp>
      <p:sp>
        <p:nvSpPr>
          <p:cNvPr id="15" name="TextBox 14"/>
          <p:cNvSpPr txBox="1"/>
          <p:nvPr/>
        </p:nvSpPr>
        <p:spPr>
          <a:xfrm>
            <a:off x="3124200" y="1772622"/>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16" name="TextBox 15"/>
          <p:cNvSpPr txBox="1"/>
          <p:nvPr/>
        </p:nvSpPr>
        <p:spPr>
          <a:xfrm>
            <a:off x="838200" y="2031995"/>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17" name="TextBox 16"/>
          <p:cNvSpPr txBox="1"/>
          <p:nvPr/>
        </p:nvSpPr>
        <p:spPr>
          <a:xfrm>
            <a:off x="1524000" y="2031995"/>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Java</a:t>
            </a:r>
          </a:p>
        </p:txBody>
      </p:sp>
      <p:sp>
        <p:nvSpPr>
          <p:cNvPr id="18" name="TextBox 17"/>
          <p:cNvSpPr txBox="1"/>
          <p:nvPr/>
        </p:nvSpPr>
        <p:spPr>
          <a:xfrm>
            <a:off x="2438400" y="2031995"/>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50.00</a:t>
            </a:r>
          </a:p>
        </p:txBody>
      </p:sp>
      <p:sp>
        <p:nvSpPr>
          <p:cNvPr id="19" name="TextBox 18"/>
          <p:cNvSpPr txBox="1"/>
          <p:nvPr/>
        </p:nvSpPr>
        <p:spPr>
          <a:xfrm>
            <a:off x="3124200" y="2031995"/>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20" name="TextBox 19"/>
          <p:cNvSpPr txBox="1"/>
          <p:nvPr/>
        </p:nvSpPr>
        <p:spPr>
          <a:xfrm>
            <a:off x="838200" y="2294751"/>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9981</a:t>
            </a:r>
          </a:p>
        </p:txBody>
      </p:sp>
      <p:sp>
        <p:nvSpPr>
          <p:cNvPr id="21" name="TextBox 20"/>
          <p:cNvSpPr txBox="1"/>
          <p:nvPr/>
        </p:nvSpPr>
        <p:spPr>
          <a:xfrm>
            <a:off x="1524000" y="2294751"/>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Using Perl</a:t>
            </a:r>
          </a:p>
        </p:txBody>
      </p:sp>
      <p:sp>
        <p:nvSpPr>
          <p:cNvPr id="22" name="TextBox 21"/>
          <p:cNvSpPr txBox="1"/>
          <p:nvPr/>
        </p:nvSpPr>
        <p:spPr>
          <a:xfrm>
            <a:off x="2438400" y="2294751"/>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2.46</a:t>
            </a:r>
          </a:p>
        </p:txBody>
      </p:sp>
      <p:sp>
        <p:nvSpPr>
          <p:cNvPr id="23" name="TextBox 22"/>
          <p:cNvSpPr txBox="1"/>
          <p:nvPr/>
        </p:nvSpPr>
        <p:spPr>
          <a:xfrm>
            <a:off x="3124200" y="2294751"/>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grpSp>
        <p:nvGrpSpPr>
          <p:cNvPr id="2" name="Group 1"/>
          <p:cNvGrpSpPr/>
          <p:nvPr/>
        </p:nvGrpSpPr>
        <p:grpSpPr>
          <a:xfrm>
            <a:off x="838200" y="2571750"/>
            <a:ext cx="3352800" cy="276999"/>
            <a:chOff x="838200" y="2571750"/>
            <a:chExt cx="3352800" cy="276999"/>
          </a:xfrm>
        </p:grpSpPr>
        <p:sp>
          <p:nvSpPr>
            <p:cNvPr id="24" name="TextBox 23"/>
            <p:cNvSpPr txBox="1"/>
            <p:nvPr/>
          </p:nvSpPr>
          <p:spPr>
            <a:xfrm>
              <a:off x="838200" y="257175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1055</a:t>
              </a:r>
            </a:p>
          </p:txBody>
        </p:sp>
        <p:sp>
          <p:nvSpPr>
            <p:cNvPr id="25" name="TextBox 24"/>
            <p:cNvSpPr txBox="1"/>
            <p:nvPr/>
          </p:nvSpPr>
          <p:spPr>
            <a:xfrm>
              <a:off x="1524000" y="257175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JavaScript</a:t>
              </a:r>
            </a:p>
          </p:txBody>
        </p:sp>
        <p:sp>
          <p:nvSpPr>
            <p:cNvPr id="26" name="TextBox 25"/>
            <p:cNvSpPr txBox="1"/>
            <p:nvPr/>
          </p:nvSpPr>
          <p:spPr>
            <a:xfrm>
              <a:off x="2438400" y="257175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10.00</a:t>
              </a:r>
            </a:p>
          </p:txBody>
        </p:sp>
        <p:sp>
          <p:nvSpPr>
            <p:cNvPr id="27" name="TextBox 26"/>
            <p:cNvSpPr txBox="1"/>
            <p:nvPr/>
          </p:nvSpPr>
          <p:spPr>
            <a:xfrm>
              <a:off x="3124200" y="257175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grpSp>
      <p:sp>
        <p:nvSpPr>
          <p:cNvPr id="7" name="TextBox 6"/>
          <p:cNvSpPr txBox="1"/>
          <p:nvPr/>
        </p:nvSpPr>
        <p:spPr>
          <a:xfrm>
            <a:off x="716942" y="1003726"/>
            <a:ext cx="1447800" cy="369332"/>
          </a:xfrm>
          <a:prstGeom prst="rect">
            <a:avLst/>
          </a:prstGeom>
          <a:noFill/>
        </p:spPr>
        <p:txBody>
          <a:bodyPr wrap="square" rtlCol="0">
            <a:spAutoFit/>
          </a:bodyPr>
          <a:lstStyle/>
          <a:p>
            <a:r>
              <a:rPr lang="en-US" b="1" dirty="0"/>
              <a:t>BOOK</a:t>
            </a:r>
          </a:p>
        </p:txBody>
      </p:sp>
      <p:sp>
        <p:nvSpPr>
          <p:cNvPr id="45" name="TextBox 44"/>
          <p:cNvSpPr txBox="1"/>
          <p:nvPr/>
        </p:nvSpPr>
        <p:spPr>
          <a:xfrm>
            <a:off x="4542090" y="1522794"/>
            <a:ext cx="4267200" cy="1572399"/>
          </a:xfrm>
          <a:prstGeom prst="rect">
            <a:avLst/>
          </a:prstGeom>
          <a:solidFill>
            <a:schemeClr val="bg1"/>
          </a:solidFill>
          <a:ln>
            <a:solidFill>
              <a:schemeClr val="tx1"/>
            </a:solidFill>
          </a:ln>
        </p:spPr>
        <p:txBody>
          <a:bodyPr wrap="square" rtlCol="0">
            <a:noAutofit/>
          </a:bodyPr>
          <a:lstStyle/>
          <a:p>
            <a:r>
              <a:rPr lang="en-US" sz="1200" dirty="0">
                <a:latin typeface="Consolas" panose="020B0609020204030204" pitchFamily="49" charset="0"/>
              </a:rPr>
              <a:t>&gt; </a:t>
            </a:r>
            <a:r>
              <a:rPr lang="en-US" sz="1200" dirty="0" err="1">
                <a:latin typeface="Consolas" panose="020B0609020204030204" pitchFamily="49" charset="0"/>
              </a:rPr>
              <a:t>addRow</a:t>
            </a:r>
            <a:r>
              <a:rPr lang="en-US" sz="1200" dirty="0">
                <a:latin typeface="Consolas" panose="020B0609020204030204" pitchFamily="49" charset="0"/>
              </a:rPr>
              <a:t>("1055","JavaScript",10.00,"Good Books")</a:t>
            </a:r>
          </a:p>
          <a:p>
            <a:endParaRPr lang="en-US" sz="1200" dirty="0">
              <a:latin typeface="Consolas" panose="020B0609020204030204" pitchFamily="49" charset="0"/>
            </a:endParaRPr>
          </a:p>
          <a:p>
            <a:r>
              <a:rPr lang="en-US" sz="1200" dirty="0">
                <a:latin typeface="Consolas" panose="020B0609020204030204" pitchFamily="49" charset="0"/>
              </a:rPr>
              <a:t>OK</a:t>
            </a:r>
          </a:p>
          <a:p>
            <a:endParaRPr lang="en-US" sz="1200" dirty="0">
              <a:latin typeface="Consolas" panose="020B0609020204030204" pitchFamily="49" charset="0"/>
            </a:endParaRPr>
          </a:p>
          <a:p>
            <a:r>
              <a:rPr lang="en-US" sz="1200" dirty="0">
                <a:latin typeface="Consolas" panose="020B0609020204030204" pitchFamily="49" charset="0"/>
              </a:rPr>
              <a:t>&gt; </a:t>
            </a:r>
            <a:r>
              <a:rPr lang="en-US" sz="1200" dirty="0" err="1">
                <a:latin typeface="Consolas" panose="020B0609020204030204" pitchFamily="49" charset="0"/>
              </a:rPr>
              <a:t>addRow</a:t>
            </a:r>
            <a:r>
              <a:rPr lang="en-US" sz="1200" dirty="0">
                <a:latin typeface="Consolas" panose="020B0609020204030204" pitchFamily="49" charset="0"/>
              </a:rPr>
              <a:t>("5678","COBOL",10.00,"Good Books")</a:t>
            </a:r>
          </a:p>
          <a:p>
            <a:endParaRPr lang="en-US" sz="1200" dirty="0">
              <a:latin typeface="Consolas" panose="020B0609020204030204" pitchFamily="49" charset="0"/>
            </a:endParaRPr>
          </a:p>
          <a:p>
            <a:r>
              <a:rPr lang="en-US" sz="1200" dirty="0">
                <a:latin typeface="Consolas" panose="020B0609020204030204" pitchFamily="49" charset="0"/>
              </a:rPr>
              <a:t>NO! "5678" is not unique</a:t>
            </a:r>
          </a:p>
          <a:p>
            <a:endParaRPr lang="en-US" sz="1200" dirty="0">
              <a:latin typeface="Consolas" panose="020B0609020204030204" pitchFamily="49" charset="0"/>
            </a:endParaRPr>
          </a:p>
        </p:txBody>
      </p:sp>
      <p:grpSp>
        <p:nvGrpSpPr>
          <p:cNvPr id="9" name="Group 8"/>
          <p:cNvGrpSpPr/>
          <p:nvPr/>
        </p:nvGrpSpPr>
        <p:grpSpPr>
          <a:xfrm>
            <a:off x="838200" y="2848749"/>
            <a:ext cx="3352800" cy="276999"/>
            <a:chOff x="838200" y="2848749"/>
            <a:chExt cx="3352800" cy="276999"/>
          </a:xfrm>
        </p:grpSpPr>
        <p:sp>
          <p:nvSpPr>
            <p:cNvPr id="46" name="TextBox 45"/>
            <p:cNvSpPr txBox="1"/>
            <p:nvPr/>
          </p:nvSpPr>
          <p:spPr>
            <a:xfrm>
              <a:off x="838200" y="2848749"/>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47" name="TextBox 46"/>
            <p:cNvSpPr txBox="1"/>
            <p:nvPr/>
          </p:nvSpPr>
          <p:spPr>
            <a:xfrm>
              <a:off x="1524000" y="2848749"/>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COBOL</a:t>
              </a:r>
            </a:p>
          </p:txBody>
        </p:sp>
        <p:sp>
          <p:nvSpPr>
            <p:cNvPr id="48" name="TextBox 47"/>
            <p:cNvSpPr txBox="1"/>
            <p:nvPr/>
          </p:nvSpPr>
          <p:spPr>
            <a:xfrm>
              <a:off x="2438400" y="2848749"/>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50.00</a:t>
              </a:r>
            </a:p>
          </p:txBody>
        </p:sp>
        <p:sp>
          <p:nvSpPr>
            <p:cNvPr id="49" name="TextBox 48"/>
            <p:cNvSpPr txBox="1"/>
            <p:nvPr/>
          </p:nvSpPr>
          <p:spPr>
            <a:xfrm>
              <a:off x="3124200" y="2848749"/>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 </a:t>
              </a:r>
            </a:p>
          </p:txBody>
        </p:sp>
      </p:grpSp>
      <p:sp>
        <p:nvSpPr>
          <p:cNvPr id="31" name="TextBox 30"/>
          <p:cNvSpPr txBox="1"/>
          <p:nvPr/>
        </p:nvSpPr>
        <p:spPr>
          <a:xfrm>
            <a:off x="669228" y="4018878"/>
            <a:ext cx="1066800" cy="461665"/>
          </a:xfrm>
          <a:prstGeom prst="rect">
            <a:avLst/>
          </a:prstGeom>
          <a:noFill/>
          <a:ln>
            <a:noFill/>
          </a:ln>
        </p:spPr>
        <p:txBody>
          <a:bodyPr wrap="square" rtlCol="0">
            <a:spAutoFit/>
          </a:bodyPr>
          <a:lstStyle/>
          <a:p>
            <a:pPr algn="ctr"/>
            <a:r>
              <a:rPr lang="en-US" sz="1200" dirty="0">
                <a:solidFill>
                  <a:srgbClr val="00B050"/>
                </a:solidFill>
              </a:rPr>
              <a:t>Must be unique</a:t>
            </a:r>
          </a:p>
        </p:txBody>
      </p:sp>
      <p:sp>
        <p:nvSpPr>
          <p:cNvPr id="32" name="TextBox 31"/>
          <p:cNvSpPr txBox="1"/>
          <p:nvPr/>
        </p:nvSpPr>
        <p:spPr>
          <a:xfrm>
            <a:off x="2247900" y="4076040"/>
            <a:ext cx="1066800" cy="461665"/>
          </a:xfrm>
          <a:prstGeom prst="rect">
            <a:avLst/>
          </a:prstGeom>
          <a:noFill/>
          <a:ln>
            <a:noFill/>
          </a:ln>
        </p:spPr>
        <p:txBody>
          <a:bodyPr wrap="square" rtlCol="0">
            <a:spAutoFit/>
          </a:bodyPr>
          <a:lstStyle/>
          <a:p>
            <a:pPr algn="ctr"/>
            <a:r>
              <a:rPr lang="en-US" sz="1200" dirty="0">
                <a:solidFill>
                  <a:srgbClr val="00B050"/>
                </a:solidFill>
              </a:rPr>
              <a:t>Greater or equal zero</a:t>
            </a:r>
          </a:p>
        </p:txBody>
      </p:sp>
      <p:cxnSp>
        <p:nvCxnSpPr>
          <p:cNvPr id="33" name="Straight Arrow Connector 32"/>
          <p:cNvCxnSpPr>
            <a:endCxn id="46" idx="2"/>
          </p:cNvCxnSpPr>
          <p:nvPr/>
        </p:nvCxnSpPr>
        <p:spPr>
          <a:xfrm flipV="1">
            <a:off x="1181100" y="3125748"/>
            <a:ext cx="0" cy="817602"/>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cxnSp>
        <p:nvCxnSpPr>
          <p:cNvPr id="36" name="Straight Arrow Connector 35"/>
          <p:cNvCxnSpPr/>
          <p:nvPr/>
        </p:nvCxnSpPr>
        <p:spPr>
          <a:xfrm flipV="1">
            <a:off x="2773110" y="3125748"/>
            <a:ext cx="0" cy="904126"/>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pic>
        <p:nvPicPr>
          <p:cNvPr id="37" name="Picture 36"/>
          <p:cNvPicPr>
            <a:picLocks noChangeAspect="1"/>
          </p:cNvPicPr>
          <p:nvPr/>
        </p:nvPicPr>
        <p:blipFill>
          <a:blip r:embed="rId3"/>
          <a:stretch>
            <a:fillRect/>
          </a:stretch>
        </p:blipFill>
        <p:spPr>
          <a:xfrm>
            <a:off x="4766166" y="3489753"/>
            <a:ext cx="3819048" cy="1352381"/>
          </a:xfrm>
          <a:prstGeom prst="rect">
            <a:avLst/>
          </a:prstGeom>
        </p:spPr>
      </p:pic>
    </p:spTree>
    <p:extLst>
      <p:ext uri="{BB962C8B-B14F-4D97-AF65-F5344CB8AC3E}">
        <p14:creationId xmlns:p14="http://schemas.microsoft.com/office/powerpoint/2010/main" val="414922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down)">
                                      <p:cBhvr>
                                        <p:cTn id="11" dur="500"/>
                                        <p:tgtEl>
                                          <p:spTgt spid="3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9"/>
                                        </p:tgtEl>
                                      </p:cBhvr>
                                    </p:animEffect>
                                    <p:set>
                                      <p:cBhvr>
                                        <p:cTn id="16" dur="1" fill="hold">
                                          <p:stCondLst>
                                            <p:cond delay="499"/>
                                          </p:stCondLst>
                                        </p:cTn>
                                        <p:tgtEl>
                                          <p:spTgt spid="9"/>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2"/>
                                        </p:tgtEl>
                                      </p:cBhvr>
                                    </p:animEffect>
                                    <p:set>
                                      <p:cBhvr>
                                        <p:cTn id="19" dur="1" fill="hold">
                                          <p:stCondLst>
                                            <p:cond delay="499"/>
                                          </p:stCondLst>
                                        </p:cTn>
                                        <p:tgtEl>
                                          <p:spTgt spid="2"/>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5">
                                            <p:txEl>
                                              <p:pRg st="0" end="0"/>
                                            </p:txEl>
                                          </p:spTgt>
                                        </p:tgtEl>
                                        <p:attrNameLst>
                                          <p:attrName>style.visibility</p:attrName>
                                        </p:attrNameLst>
                                      </p:cBhvr>
                                      <p:to>
                                        <p:strVal val="visible"/>
                                      </p:to>
                                    </p:set>
                                    <p:animEffect transition="in" filter="fade">
                                      <p:cBhvr>
                                        <p:cTn id="24" dur="500"/>
                                        <p:tgtEl>
                                          <p:spTgt spid="45">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45">
                                            <p:txEl>
                                              <p:pRg st="2" end="2"/>
                                            </p:txEl>
                                          </p:spTgt>
                                        </p:tgtEl>
                                        <p:attrNameLst>
                                          <p:attrName>style.visibility</p:attrName>
                                        </p:attrNameLst>
                                      </p:cBhvr>
                                      <p:to>
                                        <p:strVal val="visible"/>
                                      </p:to>
                                    </p:set>
                                    <p:animEffect transition="in" filter="fade">
                                      <p:cBhvr>
                                        <p:cTn id="33" dur="500"/>
                                        <p:tgtEl>
                                          <p:spTgt spid="45">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5">
                                            <p:txEl>
                                              <p:pRg st="4" end="4"/>
                                            </p:txEl>
                                          </p:spTgt>
                                        </p:tgtEl>
                                        <p:attrNameLst>
                                          <p:attrName>style.visibility</p:attrName>
                                        </p:attrNameLst>
                                      </p:cBhvr>
                                      <p:to>
                                        <p:strVal val="visible"/>
                                      </p:to>
                                    </p:set>
                                    <p:animEffect transition="in" filter="fade">
                                      <p:cBhvr>
                                        <p:cTn id="38" dur="500"/>
                                        <p:tgtEl>
                                          <p:spTgt spid="45">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5">
                                            <p:txEl>
                                              <p:pRg st="6" end="6"/>
                                            </p:txEl>
                                          </p:spTgt>
                                        </p:tgtEl>
                                        <p:attrNameLst>
                                          <p:attrName>style.visibility</p:attrName>
                                        </p:attrNameLst>
                                      </p:cBhvr>
                                      <p:to>
                                        <p:strVal val="visible"/>
                                      </p:to>
                                    </p:set>
                                    <p:animEffect transition="in" filter="fade">
                                      <p:cBhvr>
                                        <p:cTn id="43" dur="500"/>
                                        <p:tgtEl>
                                          <p:spTgt spid="45">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500"/>
                                        <p:tgtEl>
                                          <p:spTgt spid="32"/>
                                        </p:tgtEl>
                                      </p:cBhvr>
                                    </p:animEffect>
                                  </p:childTnLst>
                                </p:cTn>
                              </p:par>
                            </p:childTnLst>
                          </p:cTn>
                        </p:par>
                        <p:par>
                          <p:cTn id="49" fill="hold">
                            <p:stCondLst>
                              <p:cond delay="500"/>
                            </p:stCondLst>
                            <p:childTnLst>
                              <p:par>
                                <p:cTn id="50" presetID="22" presetClass="entr" presetSubtype="4" fill="hold" nodeType="after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8991600" cy="609600"/>
          </a:xfrm>
        </p:spPr>
        <p:txBody>
          <a:bodyPr/>
          <a:lstStyle/>
          <a:p>
            <a:r>
              <a:rPr lang="en-US" dirty="0"/>
              <a:t>Relationships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6</a:t>
            </a:fld>
            <a:endParaRPr lang="en-US"/>
          </a:p>
        </p:txBody>
      </p:sp>
      <p:sp>
        <p:nvSpPr>
          <p:cNvPr id="3" name="TextBox 2"/>
          <p:cNvSpPr txBox="1"/>
          <p:nvPr/>
        </p:nvSpPr>
        <p:spPr>
          <a:xfrm>
            <a:off x="586166" y="1115197"/>
            <a:ext cx="685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ISBN</a:t>
            </a:r>
          </a:p>
        </p:txBody>
      </p:sp>
      <p:sp>
        <p:nvSpPr>
          <p:cNvPr id="8" name="TextBox 7"/>
          <p:cNvSpPr txBox="1"/>
          <p:nvPr/>
        </p:nvSpPr>
        <p:spPr>
          <a:xfrm>
            <a:off x="1271966" y="1115197"/>
            <a:ext cx="9144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10" name="TextBox 9"/>
          <p:cNvSpPr txBox="1"/>
          <p:nvPr/>
        </p:nvSpPr>
        <p:spPr>
          <a:xfrm>
            <a:off x="2186366" y="1115197"/>
            <a:ext cx="685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Price</a:t>
            </a:r>
          </a:p>
        </p:txBody>
      </p:sp>
      <p:sp>
        <p:nvSpPr>
          <p:cNvPr id="11" name="TextBox 10"/>
          <p:cNvSpPr txBox="1"/>
          <p:nvPr/>
        </p:nvSpPr>
        <p:spPr>
          <a:xfrm>
            <a:off x="2872166" y="1115197"/>
            <a:ext cx="1066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Publisher</a:t>
            </a:r>
          </a:p>
        </p:txBody>
      </p:sp>
      <p:sp>
        <p:nvSpPr>
          <p:cNvPr id="12" name="TextBox 11"/>
          <p:cNvSpPr txBox="1"/>
          <p:nvPr/>
        </p:nvSpPr>
        <p:spPr>
          <a:xfrm>
            <a:off x="586166" y="137160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13" name="TextBox 12"/>
          <p:cNvSpPr txBox="1"/>
          <p:nvPr/>
        </p:nvSpPr>
        <p:spPr>
          <a:xfrm>
            <a:off x="1271966" y="137160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C++</a:t>
            </a:r>
          </a:p>
        </p:txBody>
      </p:sp>
      <p:sp>
        <p:nvSpPr>
          <p:cNvPr id="14" name="TextBox 13"/>
          <p:cNvSpPr txBox="1"/>
          <p:nvPr/>
        </p:nvSpPr>
        <p:spPr>
          <a:xfrm>
            <a:off x="2186366" y="137160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9.95</a:t>
            </a:r>
          </a:p>
        </p:txBody>
      </p:sp>
      <p:sp>
        <p:nvSpPr>
          <p:cNvPr id="15" name="TextBox 14"/>
          <p:cNvSpPr txBox="1"/>
          <p:nvPr/>
        </p:nvSpPr>
        <p:spPr>
          <a:xfrm>
            <a:off x="2872166" y="137160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16" name="TextBox 15"/>
          <p:cNvSpPr txBox="1"/>
          <p:nvPr/>
        </p:nvSpPr>
        <p:spPr>
          <a:xfrm>
            <a:off x="586166" y="164592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17" name="TextBox 16"/>
          <p:cNvSpPr txBox="1"/>
          <p:nvPr/>
        </p:nvSpPr>
        <p:spPr>
          <a:xfrm>
            <a:off x="1271966" y="164592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Java</a:t>
            </a:r>
          </a:p>
        </p:txBody>
      </p:sp>
      <p:sp>
        <p:nvSpPr>
          <p:cNvPr id="18" name="TextBox 17"/>
          <p:cNvSpPr txBox="1"/>
          <p:nvPr/>
        </p:nvSpPr>
        <p:spPr>
          <a:xfrm>
            <a:off x="2186366" y="164592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50.00</a:t>
            </a:r>
          </a:p>
        </p:txBody>
      </p:sp>
      <p:sp>
        <p:nvSpPr>
          <p:cNvPr id="19" name="TextBox 18"/>
          <p:cNvSpPr txBox="1"/>
          <p:nvPr/>
        </p:nvSpPr>
        <p:spPr>
          <a:xfrm>
            <a:off x="2872166" y="164592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20" name="TextBox 19"/>
          <p:cNvSpPr txBox="1"/>
          <p:nvPr/>
        </p:nvSpPr>
        <p:spPr>
          <a:xfrm>
            <a:off x="586166" y="192024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9981</a:t>
            </a:r>
          </a:p>
        </p:txBody>
      </p:sp>
      <p:sp>
        <p:nvSpPr>
          <p:cNvPr id="21" name="TextBox 20"/>
          <p:cNvSpPr txBox="1"/>
          <p:nvPr/>
        </p:nvSpPr>
        <p:spPr>
          <a:xfrm>
            <a:off x="1271966" y="192024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Using Perl</a:t>
            </a:r>
          </a:p>
        </p:txBody>
      </p:sp>
      <p:sp>
        <p:nvSpPr>
          <p:cNvPr id="22" name="TextBox 21"/>
          <p:cNvSpPr txBox="1"/>
          <p:nvPr/>
        </p:nvSpPr>
        <p:spPr>
          <a:xfrm>
            <a:off x="2186366" y="192024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2.46</a:t>
            </a:r>
          </a:p>
        </p:txBody>
      </p:sp>
      <p:sp>
        <p:nvSpPr>
          <p:cNvPr id="23" name="TextBox 22"/>
          <p:cNvSpPr txBox="1"/>
          <p:nvPr/>
        </p:nvSpPr>
        <p:spPr>
          <a:xfrm>
            <a:off x="2872166" y="1914325"/>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24" name="TextBox 23"/>
          <p:cNvSpPr txBox="1"/>
          <p:nvPr/>
        </p:nvSpPr>
        <p:spPr>
          <a:xfrm>
            <a:off x="586166" y="219456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1055</a:t>
            </a:r>
          </a:p>
        </p:txBody>
      </p:sp>
      <p:sp>
        <p:nvSpPr>
          <p:cNvPr id="25" name="TextBox 24"/>
          <p:cNvSpPr txBox="1"/>
          <p:nvPr/>
        </p:nvSpPr>
        <p:spPr>
          <a:xfrm>
            <a:off x="1271966" y="219456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JavaScript</a:t>
            </a:r>
          </a:p>
        </p:txBody>
      </p:sp>
      <p:sp>
        <p:nvSpPr>
          <p:cNvPr id="26" name="TextBox 25"/>
          <p:cNvSpPr txBox="1"/>
          <p:nvPr/>
        </p:nvSpPr>
        <p:spPr>
          <a:xfrm>
            <a:off x="2186366" y="219456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10.00</a:t>
            </a:r>
          </a:p>
        </p:txBody>
      </p:sp>
      <p:sp>
        <p:nvSpPr>
          <p:cNvPr id="27" name="TextBox 26"/>
          <p:cNvSpPr txBox="1"/>
          <p:nvPr/>
        </p:nvSpPr>
        <p:spPr>
          <a:xfrm>
            <a:off x="2872166" y="2191324"/>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7" name="TextBox 6"/>
          <p:cNvSpPr txBox="1"/>
          <p:nvPr/>
        </p:nvSpPr>
        <p:spPr>
          <a:xfrm>
            <a:off x="464908" y="623300"/>
            <a:ext cx="1447800" cy="369332"/>
          </a:xfrm>
          <a:prstGeom prst="rect">
            <a:avLst/>
          </a:prstGeom>
          <a:noFill/>
        </p:spPr>
        <p:txBody>
          <a:bodyPr wrap="square" rtlCol="0">
            <a:spAutoFit/>
          </a:bodyPr>
          <a:lstStyle/>
          <a:p>
            <a:r>
              <a:rPr lang="en-US" b="1" dirty="0"/>
              <a:t>BOOK</a:t>
            </a:r>
          </a:p>
        </p:txBody>
      </p:sp>
      <p:sp>
        <p:nvSpPr>
          <p:cNvPr id="46" name="TextBox 45"/>
          <p:cNvSpPr txBox="1"/>
          <p:nvPr/>
        </p:nvSpPr>
        <p:spPr>
          <a:xfrm>
            <a:off x="586166" y="246888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5679</a:t>
            </a:r>
          </a:p>
        </p:txBody>
      </p:sp>
      <p:sp>
        <p:nvSpPr>
          <p:cNvPr id="47" name="TextBox 46"/>
          <p:cNvSpPr txBox="1"/>
          <p:nvPr/>
        </p:nvSpPr>
        <p:spPr>
          <a:xfrm>
            <a:off x="1271966" y="2468323"/>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COBOL</a:t>
            </a:r>
          </a:p>
        </p:txBody>
      </p:sp>
      <p:sp>
        <p:nvSpPr>
          <p:cNvPr id="48" name="TextBox 47"/>
          <p:cNvSpPr txBox="1"/>
          <p:nvPr/>
        </p:nvSpPr>
        <p:spPr>
          <a:xfrm>
            <a:off x="2186366" y="2468323"/>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50.00</a:t>
            </a:r>
          </a:p>
        </p:txBody>
      </p:sp>
      <p:sp>
        <p:nvSpPr>
          <p:cNvPr id="49" name="TextBox 48"/>
          <p:cNvSpPr txBox="1"/>
          <p:nvPr/>
        </p:nvSpPr>
        <p:spPr>
          <a:xfrm>
            <a:off x="2872166" y="2468323"/>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 </a:t>
            </a:r>
          </a:p>
        </p:txBody>
      </p:sp>
      <p:sp>
        <p:nvSpPr>
          <p:cNvPr id="39" name="TextBox 38"/>
          <p:cNvSpPr txBox="1"/>
          <p:nvPr/>
        </p:nvSpPr>
        <p:spPr>
          <a:xfrm>
            <a:off x="464909" y="3749040"/>
            <a:ext cx="109315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40" name="TextBox 39"/>
          <p:cNvSpPr txBox="1"/>
          <p:nvPr/>
        </p:nvSpPr>
        <p:spPr>
          <a:xfrm>
            <a:off x="1558057" y="3749040"/>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Address</a:t>
            </a:r>
          </a:p>
        </p:txBody>
      </p:sp>
      <p:sp>
        <p:nvSpPr>
          <p:cNvPr id="50" name="TextBox 49"/>
          <p:cNvSpPr txBox="1"/>
          <p:nvPr/>
        </p:nvSpPr>
        <p:spPr>
          <a:xfrm>
            <a:off x="466333" y="402336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54" name="TextBox 53"/>
          <p:cNvSpPr txBox="1"/>
          <p:nvPr/>
        </p:nvSpPr>
        <p:spPr>
          <a:xfrm>
            <a:off x="464908" y="429768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63" name="TextBox 62"/>
          <p:cNvSpPr txBox="1"/>
          <p:nvPr/>
        </p:nvSpPr>
        <p:spPr>
          <a:xfrm>
            <a:off x="381000" y="3280403"/>
            <a:ext cx="1447800" cy="369332"/>
          </a:xfrm>
          <a:prstGeom prst="rect">
            <a:avLst/>
          </a:prstGeom>
          <a:noFill/>
        </p:spPr>
        <p:txBody>
          <a:bodyPr wrap="square" rtlCol="0">
            <a:spAutoFit/>
          </a:bodyPr>
          <a:lstStyle/>
          <a:p>
            <a:r>
              <a:rPr lang="en-US" b="1" dirty="0"/>
              <a:t>PUBLISHER</a:t>
            </a:r>
          </a:p>
        </p:txBody>
      </p:sp>
      <p:sp>
        <p:nvSpPr>
          <p:cNvPr id="68" name="TextBox 67"/>
          <p:cNvSpPr txBox="1"/>
          <p:nvPr/>
        </p:nvSpPr>
        <p:spPr>
          <a:xfrm>
            <a:off x="2396257" y="3749040"/>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Phone</a:t>
            </a:r>
          </a:p>
        </p:txBody>
      </p:sp>
      <p:sp>
        <p:nvSpPr>
          <p:cNvPr id="69" name="TextBox 68"/>
          <p:cNvSpPr txBox="1"/>
          <p:nvPr/>
        </p:nvSpPr>
        <p:spPr>
          <a:xfrm>
            <a:off x="1558053" y="429768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NY</a:t>
            </a:r>
          </a:p>
        </p:txBody>
      </p:sp>
      <p:sp>
        <p:nvSpPr>
          <p:cNvPr id="70" name="TextBox 69"/>
          <p:cNvSpPr txBox="1"/>
          <p:nvPr/>
        </p:nvSpPr>
        <p:spPr>
          <a:xfrm>
            <a:off x="1558055" y="4023360"/>
            <a:ext cx="83819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AL</a:t>
            </a:r>
          </a:p>
        </p:txBody>
      </p:sp>
      <p:sp>
        <p:nvSpPr>
          <p:cNvPr id="71" name="TextBox 70"/>
          <p:cNvSpPr txBox="1"/>
          <p:nvPr/>
        </p:nvSpPr>
        <p:spPr>
          <a:xfrm>
            <a:off x="2396250" y="402336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72" name="TextBox 71"/>
          <p:cNvSpPr txBox="1"/>
          <p:nvPr/>
        </p:nvSpPr>
        <p:spPr>
          <a:xfrm>
            <a:off x="2396250" y="429768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73" name="TextBox 72"/>
          <p:cNvSpPr txBox="1"/>
          <p:nvPr/>
        </p:nvSpPr>
        <p:spPr>
          <a:xfrm>
            <a:off x="4156098" y="3749040"/>
            <a:ext cx="109315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74" name="TextBox 73"/>
          <p:cNvSpPr txBox="1"/>
          <p:nvPr/>
        </p:nvSpPr>
        <p:spPr>
          <a:xfrm>
            <a:off x="5249246" y="3749040"/>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Address</a:t>
            </a:r>
          </a:p>
        </p:txBody>
      </p:sp>
      <p:sp>
        <p:nvSpPr>
          <p:cNvPr id="75" name="TextBox 74"/>
          <p:cNvSpPr txBox="1"/>
          <p:nvPr/>
        </p:nvSpPr>
        <p:spPr>
          <a:xfrm>
            <a:off x="4157522" y="402336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76" name="TextBox 75"/>
          <p:cNvSpPr txBox="1"/>
          <p:nvPr/>
        </p:nvSpPr>
        <p:spPr>
          <a:xfrm>
            <a:off x="4156097" y="429768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77" name="TextBox 76"/>
          <p:cNvSpPr txBox="1"/>
          <p:nvPr/>
        </p:nvSpPr>
        <p:spPr>
          <a:xfrm>
            <a:off x="4072189" y="3280403"/>
            <a:ext cx="1447800" cy="369332"/>
          </a:xfrm>
          <a:prstGeom prst="rect">
            <a:avLst/>
          </a:prstGeom>
          <a:noFill/>
        </p:spPr>
        <p:txBody>
          <a:bodyPr wrap="square" rtlCol="0">
            <a:spAutoFit/>
          </a:bodyPr>
          <a:lstStyle/>
          <a:p>
            <a:r>
              <a:rPr lang="en-US" b="1" dirty="0"/>
              <a:t>AUTHOR</a:t>
            </a:r>
          </a:p>
        </p:txBody>
      </p:sp>
      <p:sp>
        <p:nvSpPr>
          <p:cNvPr id="78" name="TextBox 77"/>
          <p:cNvSpPr txBox="1"/>
          <p:nvPr/>
        </p:nvSpPr>
        <p:spPr>
          <a:xfrm>
            <a:off x="6087446" y="3749040"/>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Phone</a:t>
            </a:r>
          </a:p>
        </p:txBody>
      </p:sp>
      <p:sp>
        <p:nvSpPr>
          <p:cNvPr id="79" name="TextBox 78"/>
          <p:cNvSpPr txBox="1"/>
          <p:nvPr/>
        </p:nvSpPr>
        <p:spPr>
          <a:xfrm>
            <a:off x="5249242" y="429768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TX</a:t>
            </a:r>
          </a:p>
        </p:txBody>
      </p:sp>
      <p:sp>
        <p:nvSpPr>
          <p:cNvPr id="80" name="TextBox 79"/>
          <p:cNvSpPr txBox="1"/>
          <p:nvPr/>
        </p:nvSpPr>
        <p:spPr>
          <a:xfrm>
            <a:off x="5249244" y="4023360"/>
            <a:ext cx="83819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CA</a:t>
            </a:r>
          </a:p>
        </p:txBody>
      </p:sp>
      <p:sp>
        <p:nvSpPr>
          <p:cNvPr id="81" name="TextBox 80"/>
          <p:cNvSpPr txBox="1"/>
          <p:nvPr/>
        </p:nvSpPr>
        <p:spPr>
          <a:xfrm>
            <a:off x="6087439" y="402336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1111</a:t>
            </a:r>
          </a:p>
        </p:txBody>
      </p:sp>
      <p:sp>
        <p:nvSpPr>
          <p:cNvPr id="82" name="TextBox 81"/>
          <p:cNvSpPr txBox="1"/>
          <p:nvPr/>
        </p:nvSpPr>
        <p:spPr>
          <a:xfrm>
            <a:off x="6087439" y="429768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5555</a:t>
            </a:r>
          </a:p>
        </p:txBody>
      </p:sp>
      <p:sp>
        <p:nvSpPr>
          <p:cNvPr id="83" name="TextBox 82"/>
          <p:cNvSpPr txBox="1"/>
          <p:nvPr/>
        </p:nvSpPr>
        <p:spPr>
          <a:xfrm>
            <a:off x="3938966" y="1115197"/>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Address</a:t>
            </a:r>
          </a:p>
        </p:txBody>
      </p:sp>
      <p:sp>
        <p:nvSpPr>
          <p:cNvPr id="84" name="TextBox 83"/>
          <p:cNvSpPr txBox="1"/>
          <p:nvPr/>
        </p:nvSpPr>
        <p:spPr>
          <a:xfrm>
            <a:off x="4777166" y="1115196"/>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Phone</a:t>
            </a:r>
          </a:p>
        </p:txBody>
      </p:sp>
      <p:sp>
        <p:nvSpPr>
          <p:cNvPr id="85" name="TextBox 84"/>
          <p:cNvSpPr txBox="1"/>
          <p:nvPr/>
        </p:nvSpPr>
        <p:spPr>
          <a:xfrm>
            <a:off x="5615366" y="1115402"/>
            <a:ext cx="109315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Author</a:t>
            </a:r>
          </a:p>
        </p:txBody>
      </p:sp>
      <p:sp>
        <p:nvSpPr>
          <p:cNvPr id="86" name="TextBox 85"/>
          <p:cNvSpPr txBox="1"/>
          <p:nvPr/>
        </p:nvSpPr>
        <p:spPr>
          <a:xfrm>
            <a:off x="6708514" y="1115402"/>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Address</a:t>
            </a:r>
          </a:p>
        </p:txBody>
      </p:sp>
      <p:sp>
        <p:nvSpPr>
          <p:cNvPr id="87" name="TextBox 86"/>
          <p:cNvSpPr txBox="1"/>
          <p:nvPr/>
        </p:nvSpPr>
        <p:spPr>
          <a:xfrm>
            <a:off x="7546714" y="1115401"/>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Phone</a:t>
            </a:r>
          </a:p>
        </p:txBody>
      </p:sp>
      <p:sp>
        <p:nvSpPr>
          <p:cNvPr id="94" name="TextBox 93"/>
          <p:cNvSpPr txBox="1"/>
          <p:nvPr/>
        </p:nvSpPr>
        <p:spPr>
          <a:xfrm>
            <a:off x="3938969" y="1371600"/>
            <a:ext cx="83819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AL</a:t>
            </a:r>
          </a:p>
        </p:txBody>
      </p:sp>
      <p:sp>
        <p:nvSpPr>
          <p:cNvPr id="95" name="TextBox 94"/>
          <p:cNvSpPr txBox="1"/>
          <p:nvPr/>
        </p:nvSpPr>
        <p:spPr>
          <a:xfrm>
            <a:off x="4777164" y="137160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96" name="TextBox 95"/>
          <p:cNvSpPr txBox="1"/>
          <p:nvPr/>
        </p:nvSpPr>
        <p:spPr>
          <a:xfrm>
            <a:off x="3938963" y="2194704"/>
            <a:ext cx="83819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AL</a:t>
            </a:r>
          </a:p>
        </p:txBody>
      </p:sp>
      <p:sp>
        <p:nvSpPr>
          <p:cNvPr id="97" name="TextBox 96"/>
          <p:cNvSpPr txBox="1"/>
          <p:nvPr/>
        </p:nvSpPr>
        <p:spPr>
          <a:xfrm>
            <a:off x="4777164" y="2191323"/>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98" name="TextBox 97"/>
          <p:cNvSpPr txBox="1"/>
          <p:nvPr/>
        </p:nvSpPr>
        <p:spPr>
          <a:xfrm>
            <a:off x="3938969" y="2468322"/>
            <a:ext cx="83819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AL</a:t>
            </a:r>
          </a:p>
        </p:txBody>
      </p:sp>
      <p:sp>
        <p:nvSpPr>
          <p:cNvPr id="99" name="TextBox 98"/>
          <p:cNvSpPr txBox="1"/>
          <p:nvPr/>
        </p:nvSpPr>
        <p:spPr>
          <a:xfrm>
            <a:off x="4777164" y="2468321"/>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100" name="TextBox 99"/>
          <p:cNvSpPr txBox="1"/>
          <p:nvPr/>
        </p:nvSpPr>
        <p:spPr>
          <a:xfrm>
            <a:off x="3938967" y="1644447"/>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NY</a:t>
            </a:r>
          </a:p>
        </p:txBody>
      </p:sp>
      <p:sp>
        <p:nvSpPr>
          <p:cNvPr id="101" name="TextBox 100"/>
          <p:cNvSpPr txBox="1"/>
          <p:nvPr/>
        </p:nvSpPr>
        <p:spPr>
          <a:xfrm>
            <a:off x="4777164" y="1644446"/>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102" name="TextBox 101"/>
          <p:cNvSpPr txBox="1"/>
          <p:nvPr/>
        </p:nvSpPr>
        <p:spPr>
          <a:xfrm>
            <a:off x="3938248" y="1915544"/>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NY</a:t>
            </a:r>
          </a:p>
        </p:txBody>
      </p:sp>
      <p:sp>
        <p:nvSpPr>
          <p:cNvPr id="103" name="TextBox 102"/>
          <p:cNvSpPr txBox="1"/>
          <p:nvPr/>
        </p:nvSpPr>
        <p:spPr>
          <a:xfrm>
            <a:off x="4777164" y="192024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104" name="TextBox 103"/>
          <p:cNvSpPr txBox="1"/>
          <p:nvPr/>
        </p:nvSpPr>
        <p:spPr>
          <a:xfrm>
            <a:off x="5616795" y="137160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05" name="TextBox 104"/>
          <p:cNvSpPr txBox="1"/>
          <p:nvPr/>
        </p:nvSpPr>
        <p:spPr>
          <a:xfrm>
            <a:off x="6708517" y="1371600"/>
            <a:ext cx="83819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CA</a:t>
            </a:r>
          </a:p>
        </p:txBody>
      </p:sp>
      <p:sp>
        <p:nvSpPr>
          <p:cNvPr id="106" name="TextBox 105"/>
          <p:cNvSpPr txBox="1"/>
          <p:nvPr/>
        </p:nvSpPr>
        <p:spPr>
          <a:xfrm>
            <a:off x="7546712" y="137160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1111</a:t>
            </a:r>
          </a:p>
        </p:txBody>
      </p:sp>
      <p:sp>
        <p:nvSpPr>
          <p:cNvPr id="107" name="TextBox 106"/>
          <p:cNvSpPr txBox="1"/>
          <p:nvPr/>
        </p:nvSpPr>
        <p:spPr>
          <a:xfrm>
            <a:off x="5616795" y="164592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08" name="TextBox 107"/>
          <p:cNvSpPr txBox="1"/>
          <p:nvPr/>
        </p:nvSpPr>
        <p:spPr>
          <a:xfrm>
            <a:off x="6708517" y="1645920"/>
            <a:ext cx="83819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CA</a:t>
            </a:r>
          </a:p>
        </p:txBody>
      </p:sp>
      <p:sp>
        <p:nvSpPr>
          <p:cNvPr id="109" name="TextBox 108"/>
          <p:cNvSpPr txBox="1"/>
          <p:nvPr/>
        </p:nvSpPr>
        <p:spPr>
          <a:xfrm>
            <a:off x="7546712" y="164592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1111</a:t>
            </a:r>
          </a:p>
        </p:txBody>
      </p:sp>
      <p:sp>
        <p:nvSpPr>
          <p:cNvPr id="110" name="TextBox 109"/>
          <p:cNvSpPr txBox="1"/>
          <p:nvPr/>
        </p:nvSpPr>
        <p:spPr>
          <a:xfrm>
            <a:off x="5616789" y="246832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11" name="TextBox 110"/>
          <p:cNvSpPr txBox="1"/>
          <p:nvPr/>
        </p:nvSpPr>
        <p:spPr>
          <a:xfrm>
            <a:off x="6708511" y="2468319"/>
            <a:ext cx="83819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CA</a:t>
            </a:r>
          </a:p>
        </p:txBody>
      </p:sp>
      <p:sp>
        <p:nvSpPr>
          <p:cNvPr id="112" name="TextBox 111"/>
          <p:cNvSpPr txBox="1"/>
          <p:nvPr/>
        </p:nvSpPr>
        <p:spPr>
          <a:xfrm>
            <a:off x="7546706" y="2468318"/>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1111</a:t>
            </a:r>
          </a:p>
        </p:txBody>
      </p:sp>
      <p:sp>
        <p:nvSpPr>
          <p:cNvPr id="113" name="TextBox 112"/>
          <p:cNvSpPr txBox="1"/>
          <p:nvPr/>
        </p:nvSpPr>
        <p:spPr>
          <a:xfrm>
            <a:off x="5615364" y="219456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114" name="TextBox 113"/>
          <p:cNvSpPr txBox="1"/>
          <p:nvPr/>
        </p:nvSpPr>
        <p:spPr>
          <a:xfrm>
            <a:off x="6708509" y="219456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TX</a:t>
            </a:r>
          </a:p>
        </p:txBody>
      </p:sp>
      <p:sp>
        <p:nvSpPr>
          <p:cNvPr id="115" name="TextBox 114"/>
          <p:cNvSpPr txBox="1"/>
          <p:nvPr/>
        </p:nvSpPr>
        <p:spPr>
          <a:xfrm>
            <a:off x="7546706" y="219456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5555</a:t>
            </a:r>
          </a:p>
        </p:txBody>
      </p:sp>
      <p:sp>
        <p:nvSpPr>
          <p:cNvPr id="116" name="TextBox 115"/>
          <p:cNvSpPr txBox="1"/>
          <p:nvPr/>
        </p:nvSpPr>
        <p:spPr>
          <a:xfrm>
            <a:off x="5615364" y="192024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117" name="TextBox 116"/>
          <p:cNvSpPr txBox="1"/>
          <p:nvPr/>
        </p:nvSpPr>
        <p:spPr>
          <a:xfrm>
            <a:off x="6708509" y="192024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TX</a:t>
            </a:r>
          </a:p>
        </p:txBody>
      </p:sp>
      <p:sp>
        <p:nvSpPr>
          <p:cNvPr id="118" name="TextBox 117"/>
          <p:cNvSpPr txBox="1"/>
          <p:nvPr/>
        </p:nvSpPr>
        <p:spPr>
          <a:xfrm>
            <a:off x="7546706" y="192024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5555</a:t>
            </a:r>
          </a:p>
        </p:txBody>
      </p:sp>
      <p:cxnSp>
        <p:nvCxnSpPr>
          <p:cNvPr id="9" name="Straight Connector 8"/>
          <p:cNvCxnSpPr/>
          <p:nvPr/>
        </p:nvCxnSpPr>
        <p:spPr>
          <a:xfrm flipH="1">
            <a:off x="5029200" y="1504950"/>
            <a:ext cx="914400" cy="2667000"/>
          </a:xfrm>
          <a:prstGeom prst="line">
            <a:avLst/>
          </a:prstGeom>
          <a:ln w="25400">
            <a:headEnd type="oval"/>
            <a:tailEnd type="oval"/>
          </a:ln>
        </p:spPr>
        <p:style>
          <a:lnRef idx="1">
            <a:schemeClr val="accent3"/>
          </a:lnRef>
          <a:fillRef idx="0">
            <a:schemeClr val="accent3"/>
          </a:fillRef>
          <a:effectRef idx="0">
            <a:schemeClr val="accent3"/>
          </a:effectRef>
          <a:fontRef idx="minor">
            <a:schemeClr val="tx1"/>
          </a:fontRef>
        </p:style>
      </p:cxnSp>
      <p:cxnSp>
        <p:nvCxnSpPr>
          <p:cNvPr id="119" name="Straight Connector 118"/>
          <p:cNvCxnSpPr/>
          <p:nvPr/>
        </p:nvCxnSpPr>
        <p:spPr>
          <a:xfrm flipH="1">
            <a:off x="1478280" y="1539240"/>
            <a:ext cx="1478280" cy="2606040"/>
          </a:xfrm>
          <a:prstGeom prst="line">
            <a:avLst/>
          </a:prstGeom>
          <a:ln w="25400">
            <a:headEnd type="oval"/>
            <a:tailEnd type="ova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512705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4"/>
                                        </p:tgtEl>
                                        <p:attrNameLst>
                                          <p:attrName>style.visibility</p:attrName>
                                        </p:attrNameLst>
                                      </p:cBhvr>
                                      <p:to>
                                        <p:strVal val="visible"/>
                                      </p:to>
                                    </p:set>
                                    <p:animEffect transition="in" filter="fade">
                                      <p:cBhvr>
                                        <p:cTn id="10" dur="500"/>
                                        <p:tgtEl>
                                          <p:spTgt spid="8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4"/>
                                        </p:tgtEl>
                                        <p:attrNameLst>
                                          <p:attrName>style.visibility</p:attrName>
                                        </p:attrNameLst>
                                      </p:cBhvr>
                                      <p:to>
                                        <p:strVal val="visible"/>
                                      </p:to>
                                    </p:set>
                                    <p:animEffect transition="in" filter="fade">
                                      <p:cBhvr>
                                        <p:cTn id="13" dur="500"/>
                                        <p:tgtEl>
                                          <p:spTgt spid="9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5"/>
                                        </p:tgtEl>
                                        <p:attrNameLst>
                                          <p:attrName>style.visibility</p:attrName>
                                        </p:attrNameLst>
                                      </p:cBhvr>
                                      <p:to>
                                        <p:strVal val="visible"/>
                                      </p:to>
                                    </p:set>
                                    <p:animEffect transition="in" filter="fade">
                                      <p:cBhvr>
                                        <p:cTn id="16" dur="500"/>
                                        <p:tgtEl>
                                          <p:spTgt spid="9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6"/>
                                        </p:tgtEl>
                                        <p:attrNameLst>
                                          <p:attrName>style.visibility</p:attrName>
                                        </p:attrNameLst>
                                      </p:cBhvr>
                                      <p:to>
                                        <p:strVal val="visible"/>
                                      </p:to>
                                    </p:set>
                                    <p:animEffect transition="in" filter="fade">
                                      <p:cBhvr>
                                        <p:cTn id="19" dur="500"/>
                                        <p:tgtEl>
                                          <p:spTgt spid="9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7"/>
                                        </p:tgtEl>
                                        <p:attrNameLst>
                                          <p:attrName>style.visibility</p:attrName>
                                        </p:attrNameLst>
                                      </p:cBhvr>
                                      <p:to>
                                        <p:strVal val="visible"/>
                                      </p:to>
                                    </p:set>
                                    <p:animEffect transition="in" filter="fade">
                                      <p:cBhvr>
                                        <p:cTn id="22" dur="500"/>
                                        <p:tgtEl>
                                          <p:spTgt spid="9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8"/>
                                        </p:tgtEl>
                                        <p:attrNameLst>
                                          <p:attrName>style.visibility</p:attrName>
                                        </p:attrNameLst>
                                      </p:cBhvr>
                                      <p:to>
                                        <p:strVal val="visible"/>
                                      </p:to>
                                    </p:set>
                                    <p:animEffect transition="in" filter="fade">
                                      <p:cBhvr>
                                        <p:cTn id="25" dur="500"/>
                                        <p:tgtEl>
                                          <p:spTgt spid="9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9"/>
                                        </p:tgtEl>
                                        <p:attrNameLst>
                                          <p:attrName>style.visibility</p:attrName>
                                        </p:attrNameLst>
                                      </p:cBhvr>
                                      <p:to>
                                        <p:strVal val="visible"/>
                                      </p:to>
                                    </p:set>
                                    <p:animEffect transition="in" filter="fade">
                                      <p:cBhvr>
                                        <p:cTn id="28" dur="500"/>
                                        <p:tgtEl>
                                          <p:spTgt spid="9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0"/>
                                        </p:tgtEl>
                                        <p:attrNameLst>
                                          <p:attrName>style.visibility</p:attrName>
                                        </p:attrNameLst>
                                      </p:cBhvr>
                                      <p:to>
                                        <p:strVal val="visible"/>
                                      </p:to>
                                    </p:set>
                                    <p:animEffect transition="in" filter="fade">
                                      <p:cBhvr>
                                        <p:cTn id="31" dur="500"/>
                                        <p:tgtEl>
                                          <p:spTgt spid="10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1"/>
                                        </p:tgtEl>
                                        <p:attrNameLst>
                                          <p:attrName>style.visibility</p:attrName>
                                        </p:attrNameLst>
                                      </p:cBhvr>
                                      <p:to>
                                        <p:strVal val="visible"/>
                                      </p:to>
                                    </p:set>
                                    <p:animEffect transition="in" filter="fade">
                                      <p:cBhvr>
                                        <p:cTn id="34" dur="500"/>
                                        <p:tgtEl>
                                          <p:spTgt spid="10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2"/>
                                        </p:tgtEl>
                                        <p:attrNameLst>
                                          <p:attrName>style.visibility</p:attrName>
                                        </p:attrNameLst>
                                      </p:cBhvr>
                                      <p:to>
                                        <p:strVal val="visible"/>
                                      </p:to>
                                    </p:set>
                                    <p:animEffect transition="in" filter="fade">
                                      <p:cBhvr>
                                        <p:cTn id="37" dur="500"/>
                                        <p:tgtEl>
                                          <p:spTgt spid="10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03"/>
                                        </p:tgtEl>
                                        <p:attrNameLst>
                                          <p:attrName>style.visibility</p:attrName>
                                        </p:attrNameLst>
                                      </p:cBhvr>
                                      <p:to>
                                        <p:strVal val="visible"/>
                                      </p:to>
                                    </p:set>
                                    <p:animEffect transition="in" filter="fade">
                                      <p:cBhvr>
                                        <p:cTn id="40" dur="500"/>
                                        <p:tgtEl>
                                          <p:spTgt spid="10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85"/>
                                        </p:tgtEl>
                                        <p:attrNameLst>
                                          <p:attrName>style.visibility</p:attrName>
                                        </p:attrNameLst>
                                      </p:cBhvr>
                                      <p:to>
                                        <p:strVal val="visible"/>
                                      </p:to>
                                    </p:set>
                                    <p:animEffect transition="in" filter="fade">
                                      <p:cBhvr>
                                        <p:cTn id="45" dur="500"/>
                                        <p:tgtEl>
                                          <p:spTgt spid="8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6"/>
                                        </p:tgtEl>
                                        <p:attrNameLst>
                                          <p:attrName>style.visibility</p:attrName>
                                        </p:attrNameLst>
                                      </p:cBhvr>
                                      <p:to>
                                        <p:strVal val="visible"/>
                                      </p:to>
                                    </p:set>
                                    <p:animEffect transition="in" filter="fade">
                                      <p:cBhvr>
                                        <p:cTn id="48" dur="500"/>
                                        <p:tgtEl>
                                          <p:spTgt spid="8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7"/>
                                        </p:tgtEl>
                                        <p:attrNameLst>
                                          <p:attrName>style.visibility</p:attrName>
                                        </p:attrNameLst>
                                      </p:cBhvr>
                                      <p:to>
                                        <p:strVal val="visible"/>
                                      </p:to>
                                    </p:set>
                                    <p:animEffect transition="in" filter="fade">
                                      <p:cBhvr>
                                        <p:cTn id="51" dur="500"/>
                                        <p:tgtEl>
                                          <p:spTgt spid="8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04"/>
                                        </p:tgtEl>
                                        <p:attrNameLst>
                                          <p:attrName>style.visibility</p:attrName>
                                        </p:attrNameLst>
                                      </p:cBhvr>
                                      <p:to>
                                        <p:strVal val="visible"/>
                                      </p:to>
                                    </p:set>
                                    <p:animEffect transition="in" filter="fade">
                                      <p:cBhvr>
                                        <p:cTn id="54" dur="500"/>
                                        <p:tgtEl>
                                          <p:spTgt spid="10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05"/>
                                        </p:tgtEl>
                                        <p:attrNameLst>
                                          <p:attrName>style.visibility</p:attrName>
                                        </p:attrNameLst>
                                      </p:cBhvr>
                                      <p:to>
                                        <p:strVal val="visible"/>
                                      </p:to>
                                    </p:set>
                                    <p:animEffect transition="in" filter="fade">
                                      <p:cBhvr>
                                        <p:cTn id="57" dur="500"/>
                                        <p:tgtEl>
                                          <p:spTgt spid="10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06"/>
                                        </p:tgtEl>
                                        <p:attrNameLst>
                                          <p:attrName>style.visibility</p:attrName>
                                        </p:attrNameLst>
                                      </p:cBhvr>
                                      <p:to>
                                        <p:strVal val="visible"/>
                                      </p:to>
                                    </p:set>
                                    <p:animEffect transition="in" filter="fade">
                                      <p:cBhvr>
                                        <p:cTn id="60" dur="500"/>
                                        <p:tgtEl>
                                          <p:spTgt spid="10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07"/>
                                        </p:tgtEl>
                                        <p:attrNameLst>
                                          <p:attrName>style.visibility</p:attrName>
                                        </p:attrNameLst>
                                      </p:cBhvr>
                                      <p:to>
                                        <p:strVal val="visible"/>
                                      </p:to>
                                    </p:set>
                                    <p:animEffect transition="in" filter="fade">
                                      <p:cBhvr>
                                        <p:cTn id="63" dur="500"/>
                                        <p:tgtEl>
                                          <p:spTgt spid="10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8"/>
                                        </p:tgtEl>
                                        <p:attrNameLst>
                                          <p:attrName>style.visibility</p:attrName>
                                        </p:attrNameLst>
                                      </p:cBhvr>
                                      <p:to>
                                        <p:strVal val="visible"/>
                                      </p:to>
                                    </p:set>
                                    <p:animEffect transition="in" filter="fade">
                                      <p:cBhvr>
                                        <p:cTn id="66" dur="500"/>
                                        <p:tgtEl>
                                          <p:spTgt spid="10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09"/>
                                        </p:tgtEl>
                                        <p:attrNameLst>
                                          <p:attrName>style.visibility</p:attrName>
                                        </p:attrNameLst>
                                      </p:cBhvr>
                                      <p:to>
                                        <p:strVal val="visible"/>
                                      </p:to>
                                    </p:set>
                                    <p:animEffect transition="in" filter="fade">
                                      <p:cBhvr>
                                        <p:cTn id="69" dur="500"/>
                                        <p:tgtEl>
                                          <p:spTgt spid="10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10"/>
                                        </p:tgtEl>
                                        <p:attrNameLst>
                                          <p:attrName>style.visibility</p:attrName>
                                        </p:attrNameLst>
                                      </p:cBhvr>
                                      <p:to>
                                        <p:strVal val="visible"/>
                                      </p:to>
                                    </p:set>
                                    <p:animEffect transition="in" filter="fade">
                                      <p:cBhvr>
                                        <p:cTn id="72" dur="500"/>
                                        <p:tgtEl>
                                          <p:spTgt spid="110"/>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11"/>
                                        </p:tgtEl>
                                        <p:attrNameLst>
                                          <p:attrName>style.visibility</p:attrName>
                                        </p:attrNameLst>
                                      </p:cBhvr>
                                      <p:to>
                                        <p:strVal val="visible"/>
                                      </p:to>
                                    </p:set>
                                    <p:animEffect transition="in" filter="fade">
                                      <p:cBhvr>
                                        <p:cTn id="75" dur="500"/>
                                        <p:tgtEl>
                                          <p:spTgt spid="111"/>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12"/>
                                        </p:tgtEl>
                                        <p:attrNameLst>
                                          <p:attrName>style.visibility</p:attrName>
                                        </p:attrNameLst>
                                      </p:cBhvr>
                                      <p:to>
                                        <p:strVal val="visible"/>
                                      </p:to>
                                    </p:set>
                                    <p:animEffect transition="in" filter="fade">
                                      <p:cBhvr>
                                        <p:cTn id="78" dur="500"/>
                                        <p:tgtEl>
                                          <p:spTgt spid="112"/>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13"/>
                                        </p:tgtEl>
                                        <p:attrNameLst>
                                          <p:attrName>style.visibility</p:attrName>
                                        </p:attrNameLst>
                                      </p:cBhvr>
                                      <p:to>
                                        <p:strVal val="visible"/>
                                      </p:to>
                                    </p:set>
                                    <p:animEffect transition="in" filter="fade">
                                      <p:cBhvr>
                                        <p:cTn id="81" dur="500"/>
                                        <p:tgtEl>
                                          <p:spTgt spid="11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14"/>
                                        </p:tgtEl>
                                        <p:attrNameLst>
                                          <p:attrName>style.visibility</p:attrName>
                                        </p:attrNameLst>
                                      </p:cBhvr>
                                      <p:to>
                                        <p:strVal val="visible"/>
                                      </p:to>
                                    </p:set>
                                    <p:animEffect transition="in" filter="fade">
                                      <p:cBhvr>
                                        <p:cTn id="84" dur="500"/>
                                        <p:tgtEl>
                                          <p:spTgt spid="114"/>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15"/>
                                        </p:tgtEl>
                                        <p:attrNameLst>
                                          <p:attrName>style.visibility</p:attrName>
                                        </p:attrNameLst>
                                      </p:cBhvr>
                                      <p:to>
                                        <p:strVal val="visible"/>
                                      </p:to>
                                    </p:set>
                                    <p:animEffect transition="in" filter="fade">
                                      <p:cBhvr>
                                        <p:cTn id="87" dur="500"/>
                                        <p:tgtEl>
                                          <p:spTgt spid="11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16"/>
                                        </p:tgtEl>
                                        <p:attrNameLst>
                                          <p:attrName>style.visibility</p:attrName>
                                        </p:attrNameLst>
                                      </p:cBhvr>
                                      <p:to>
                                        <p:strVal val="visible"/>
                                      </p:to>
                                    </p:set>
                                    <p:animEffect transition="in" filter="fade">
                                      <p:cBhvr>
                                        <p:cTn id="90" dur="500"/>
                                        <p:tgtEl>
                                          <p:spTgt spid="11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17"/>
                                        </p:tgtEl>
                                        <p:attrNameLst>
                                          <p:attrName>style.visibility</p:attrName>
                                        </p:attrNameLst>
                                      </p:cBhvr>
                                      <p:to>
                                        <p:strVal val="visible"/>
                                      </p:to>
                                    </p:set>
                                    <p:animEffect transition="in" filter="fade">
                                      <p:cBhvr>
                                        <p:cTn id="93" dur="500"/>
                                        <p:tgtEl>
                                          <p:spTgt spid="11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18"/>
                                        </p:tgtEl>
                                        <p:attrNameLst>
                                          <p:attrName>style.visibility</p:attrName>
                                        </p:attrNameLst>
                                      </p:cBhvr>
                                      <p:to>
                                        <p:strVal val="visible"/>
                                      </p:to>
                                    </p:set>
                                    <p:animEffect transition="in" filter="fade">
                                      <p:cBhvr>
                                        <p:cTn id="96" dur="500"/>
                                        <p:tgtEl>
                                          <p:spTgt spid="118"/>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39"/>
                                        </p:tgtEl>
                                        <p:attrNameLst>
                                          <p:attrName>style.visibility</p:attrName>
                                        </p:attrNameLst>
                                      </p:cBhvr>
                                      <p:to>
                                        <p:strVal val="visible"/>
                                      </p:to>
                                    </p:set>
                                    <p:animEffect transition="in" filter="fade">
                                      <p:cBhvr>
                                        <p:cTn id="101" dur="500"/>
                                        <p:tgtEl>
                                          <p:spTgt spid="39"/>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40"/>
                                        </p:tgtEl>
                                        <p:attrNameLst>
                                          <p:attrName>style.visibility</p:attrName>
                                        </p:attrNameLst>
                                      </p:cBhvr>
                                      <p:to>
                                        <p:strVal val="visible"/>
                                      </p:to>
                                    </p:set>
                                    <p:animEffect transition="in" filter="fade">
                                      <p:cBhvr>
                                        <p:cTn id="104" dur="500"/>
                                        <p:tgtEl>
                                          <p:spTgt spid="40"/>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50"/>
                                        </p:tgtEl>
                                        <p:attrNameLst>
                                          <p:attrName>style.visibility</p:attrName>
                                        </p:attrNameLst>
                                      </p:cBhvr>
                                      <p:to>
                                        <p:strVal val="visible"/>
                                      </p:to>
                                    </p:set>
                                    <p:animEffect transition="in" filter="fade">
                                      <p:cBhvr>
                                        <p:cTn id="107" dur="500"/>
                                        <p:tgtEl>
                                          <p:spTgt spid="50"/>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54"/>
                                        </p:tgtEl>
                                        <p:attrNameLst>
                                          <p:attrName>style.visibility</p:attrName>
                                        </p:attrNameLst>
                                      </p:cBhvr>
                                      <p:to>
                                        <p:strVal val="visible"/>
                                      </p:to>
                                    </p:set>
                                    <p:animEffect transition="in" filter="fade">
                                      <p:cBhvr>
                                        <p:cTn id="110" dur="500"/>
                                        <p:tgtEl>
                                          <p:spTgt spid="54"/>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63"/>
                                        </p:tgtEl>
                                        <p:attrNameLst>
                                          <p:attrName>style.visibility</p:attrName>
                                        </p:attrNameLst>
                                      </p:cBhvr>
                                      <p:to>
                                        <p:strVal val="visible"/>
                                      </p:to>
                                    </p:set>
                                    <p:animEffect transition="in" filter="fade">
                                      <p:cBhvr>
                                        <p:cTn id="113" dur="500"/>
                                        <p:tgtEl>
                                          <p:spTgt spid="63"/>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68"/>
                                        </p:tgtEl>
                                        <p:attrNameLst>
                                          <p:attrName>style.visibility</p:attrName>
                                        </p:attrNameLst>
                                      </p:cBhvr>
                                      <p:to>
                                        <p:strVal val="visible"/>
                                      </p:to>
                                    </p:set>
                                    <p:animEffect transition="in" filter="fade">
                                      <p:cBhvr>
                                        <p:cTn id="116" dur="500"/>
                                        <p:tgtEl>
                                          <p:spTgt spid="68"/>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69"/>
                                        </p:tgtEl>
                                        <p:attrNameLst>
                                          <p:attrName>style.visibility</p:attrName>
                                        </p:attrNameLst>
                                      </p:cBhvr>
                                      <p:to>
                                        <p:strVal val="visible"/>
                                      </p:to>
                                    </p:set>
                                    <p:animEffect transition="in" filter="fade">
                                      <p:cBhvr>
                                        <p:cTn id="119" dur="500"/>
                                        <p:tgtEl>
                                          <p:spTgt spid="69"/>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70"/>
                                        </p:tgtEl>
                                        <p:attrNameLst>
                                          <p:attrName>style.visibility</p:attrName>
                                        </p:attrNameLst>
                                      </p:cBhvr>
                                      <p:to>
                                        <p:strVal val="visible"/>
                                      </p:to>
                                    </p:set>
                                    <p:animEffect transition="in" filter="fade">
                                      <p:cBhvr>
                                        <p:cTn id="122" dur="500"/>
                                        <p:tgtEl>
                                          <p:spTgt spid="70"/>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71"/>
                                        </p:tgtEl>
                                        <p:attrNameLst>
                                          <p:attrName>style.visibility</p:attrName>
                                        </p:attrNameLst>
                                      </p:cBhvr>
                                      <p:to>
                                        <p:strVal val="visible"/>
                                      </p:to>
                                    </p:set>
                                    <p:animEffect transition="in" filter="fade">
                                      <p:cBhvr>
                                        <p:cTn id="125" dur="500"/>
                                        <p:tgtEl>
                                          <p:spTgt spid="71"/>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72"/>
                                        </p:tgtEl>
                                        <p:attrNameLst>
                                          <p:attrName>style.visibility</p:attrName>
                                        </p:attrNameLst>
                                      </p:cBhvr>
                                      <p:to>
                                        <p:strVal val="visible"/>
                                      </p:to>
                                    </p:set>
                                    <p:animEffect transition="in" filter="fade">
                                      <p:cBhvr>
                                        <p:cTn id="128" dur="500"/>
                                        <p:tgtEl>
                                          <p:spTgt spid="72"/>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xit" presetSubtype="0" fill="hold" grpId="1" nodeType="clickEffect">
                                  <p:stCondLst>
                                    <p:cond delay="0"/>
                                  </p:stCondLst>
                                  <p:childTnLst>
                                    <p:animEffect transition="out" filter="fade">
                                      <p:cBhvr>
                                        <p:cTn id="132" dur="500"/>
                                        <p:tgtEl>
                                          <p:spTgt spid="83"/>
                                        </p:tgtEl>
                                      </p:cBhvr>
                                    </p:animEffect>
                                    <p:set>
                                      <p:cBhvr>
                                        <p:cTn id="133" dur="1" fill="hold">
                                          <p:stCondLst>
                                            <p:cond delay="499"/>
                                          </p:stCondLst>
                                        </p:cTn>
                                        <p:tgtEl>
                                          <p:spTgt spid="83"/>
                                        </p:tgtEl>
                                        <p:attrNameLst>
                                          <p:attrName>style.visibility</p:attrName>
                                        </p:attrNameLst>
                                      </p:cBhvr>
                                      <p:to>
                                        <p:strVal val="hidden"/>
                                      </p:to>
                                    </p:set>
                                  </p:childTnLst>
                                </p:cTn>
                              </p:par>
                              <p:par>
                                <p:cTn id="134" presetID="10" presetClass="exit" presetSubtype="0" fill="hold" grpId="1" nodeType="withEffect">
                                  <p:stCondLst>
                                    <p:cond delay="0"/>
                                  </p:stCondLst>
                                  <p:childTnLst>
                                    <p:animEffect transition="out" filter="fade">
                                      <p:cBhvr>
                                        <p:cTn id="135" dur="500"/>
                                        <p:tgtEl>
                                          <p:spTgt spid="84"/>
                                        </p:tgtEl>
                                      </p:cBhvr>
                                    </p:animEffect>
                                    <p:set>
                                      <p:cBhvr>
                                        <p:cTn id="136" dur="1" fill="hold">
                                          <p:stCondLst>
                                            <p:cond delay="499"/>
                                          </p:stCondLst>
                                        </p:cTn>
                                        <p:tgtEl>
                                          <p:spTgt spid="84"/>
                                        </p:tgtEl>
                                        <p:attrNameLst>
                                          <p:attrName>style.visibility</p:attrName>
                                        </p:attrNameLst>
                                      </p:cBhvr>
                                      <p:to>
                                        <p:strVal val="hidden"/>
                                      </p:to>
                                    </p:set>
                                  </p:childTnLst>
                                </p:cTn>
                              </p:par>
                              <p:par>
                                <p:cTn id="137" presetID="10" presetClass="exit" presetSubtype="0" fill="hold" grpId="1" nodeType="withEffect">
                                  <p:stCondLst>
                                    <p:cond delay="0"/>
                                  </p:stCondLst>
                                  <p:childTnLst>
                                    <p:animEffect transition="out" filter="fade">
                                      <p:cBhvr>
                                        <p:cTn id="138" dur="500"/>
                                        <p:tgtEl>
                                          <p:spTgt spid="94"/>
                                        </p:tgtEl>
                                      </p:cBhvr>
                                    </p:animEffect>
                                    <p:set>
                                      <p:cBhvr>
                                        <p:cTn id="139" dur="1" fill="hold">
                                          <p:stCondLst>
                                            <p:cond delay="499"/>
                                          </p:stCondLst>
                                        </p:cTn>
                                        <p:tgtEl>
                                          <p:spTgt spid="94"/>
                                        </p:tgtEl>
                                        <p:attrNameLst>
                                          <p:attrName>style.visibility</p:attrName>
                                        </p:attrNameLst>
                                      </p:cBhvr>
                                      <p:to>
                                        <p:strVal val="hidden"/>
                                      </p:to>
                                    </p:set>
                                  </p:childTnLst>
                                </p:cTn>
                              </p:par>
                              <p:par>
                                <p:cTn id="140" presetID="10" presetClass="exit" presetSubtype="0" fill="hold" grpId="1" nodeType="withEffect">
                                  <p:stCondLst>
                                    <p:cond delay="0"/>
                                  </p:stCondLst>
                                  <p:childTnLst>
                                    <p:animEffect transition="out" filter="fade">
                                      <p:cBhvr>
                                        <p:cTn id="141" dur="500"/>
                                        <p:tgtEl>
                                          <p:spTgt spid="95"/>
                                        </p:tgtEl>
                                      </p:cBhvr>
                                    </p:animEffect>
                                    <p:set>
                                      <p:cBhvr>
                                        <p:cTn id="142" dur="1" fill="hold">
                                          <p:stCondLst>
                                            <p:cond delay="499"/>
                                          </p:stCondLst>
                                        </p:cTn>
                                        <p:tgtEl>
                                          <p:spTgt spid="95"/>
                                        </p:tgtEl>
                                        <p:attrNameLst>
                                          <p:attrName>style.visibility</p:attrName>
                                        </p:attrNameLst>
                                      </p:cBhvr>
                                      <p:to>
                                        <p:strVal val="hidden"/>
                                      </p:to>
                                    </p:set>
                                  </p:childTnLst>
                                </p:cTn>
                              </p:par>
                              <p:par>
                                <p:cTn id="143" presetID="10" presetClass="exit" presetSubtype="0" fill="hold" grpId="1" nodeType="withEffect">
                                  <p:stCondLst>
                                    <p:cond delay="0"/>
                                  </p:stCondLst>
                                  <p:childTnLst>
                                    <p:animEffect transition="out" filter="fade">
                                      <p:cBhvr>
                                        <p:cTn id="144" dur="500"/>
                                        <p:tgtEl>
                                          <p:spTgt spid="96"/>
                                        </p:tgtEl>
                                      </p:cBhvr>
                                    </p:animEffect>
                                    <p:set>
                                      <p:cBhvr>
                                        <p:cTn id="145" dur="1" fill="hold">
                                          <p:stCondLst>
                                            <p:cond delay="499"/>
                                          </p:stCondLst>
                                        </p:cTn>
                                        <p:tgtEl>
                                          <p:spTgt spid="96"/>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500"/>
                                        <p:tgtEl>
                                          <p:spTgt spid="97"/>
                                        </p:tgtEl>
                                      </p:cBhvr>
                                    </p:animEffect>
                                    <p:set>
                                      <p:cBhvr>
                                        <p:cTn id="148" dur="1" fill="hold">
                                          <p:stCondLst>
                                            <p:cond delay="499"/>
                                          </p:stCondLst>
                                        </p:cTn>
                                        <p:tgtEl>
                                          <p:spTgt spid="97"/>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500"/>
                                        <p:tgtEl>
                                          <p:spTgt spid="98"/>
                                        </p:tgtEl>
                                      </p:cBhvr>
                                    </p:animEffect>
                                    <p:set>
                                      <p:cBhvr>
                                        <p:cTn id="151" dur="1" fill="hold">
                                          <p:stCondLst>
                                            <p:cond delay="499"/>
                                          </p:stCondLst>
                                        </p:cTn>
                                        <p:tgtEl>
                                          <p:spTgt spid="98"/>
                                        </p:tgtEl>
                                        <p:attrNameLst>
                                          <p:attrName>style.visibility</p:attrName>
                                        </p:attrNameLst>
                                      </p:cBhvr>
                                      <p:to>
                                        <p:strVal val="hidden"/>
                                      </p:to>
                                    </p:set>
                                  </p:childTnLst>
                                </p:cTn>
                              </p:par>
                              <p:par>
                                <p:cTn id="152" presetID="10" presetClass="exit" presetSubtype="0" fill="hold" grpId="1" nodeType="withEffect">
                                  <p:stCondLst>
                                    <p:cond delay="0"/>
                                  </p:stCondLst>
                                  <p:childTnLst>
                                    <p:animEffect transition="out" filter="fade">
                                      <p:cBhvr>
                                        <p:cTn id="153" dur="500"/>
                                        <p:tgtEl>
                                          <p:spTgt spid="99"/>
                                        </p:tgtEl>
                                      </p:cBhvr>
                                    </p:animEffect>
                                    <p:set>
                                      <p:cBhvr>
                                        <p:cTn id="154" dur="1" fill="hold">
                                          <p:stCondLst>
                                            <p:cond delay="499"/>
                                          </p:stCondLst>
                                        </p:cTn>
                                        <p:tgtEl>
                                          <p:spTgt spid="99"/>
                                        </p:tgtEl>
                                        <p:attrNameLst>
                                          <p:attrName>style.visibility</p:attrName>
                                        </p:attrNameLst>
                                      </p:cBhvr>
                                      <p:to>
                                        <p:strVal val="hidden"/>
                                      </p:to>
                                    </p:set>
                                  </p:childTnLst>
                                </p:cTn>
                              </p:par>
                              <p:par>
                                <p:cTn id="155" presetID="10" presetClass="exit" presetSubtype="0" fill="hold" grpId="1" nodeType="withEffect">
                                  <p:stCondLst>
                                    <p:cond delay="0"/>
                                  </p:stCondLst>
                                  <p:childTnLst>
                                    <p:animEffect transition="out" filter="fade">
                                      <p:cBhvr>
                                        <p:cTn id="156" dur="500"/>
                                        <p:tgtEl>
                                          <p:spTgt spid="100"/>
                                        </p:tgtEl>
                                      </p:cBhvr>
                                    </p:animEffect>
                                    <p:set>
                                      <p:cBhvr>
                                        <p:cTn id="157" dur="1" fill="hold">
                                          <p:stCondLst>
                                            <p:cond delay="499"/>
                                          </p:stCondLst>
                                        </p:cTn>
                                        <p:tgtEl>
                                          <p:spTgt spid="100"/>
                                        </p:tgtEl>
                                        <p:attrNameLst>
                                          <p:attrName>style.visibility</p:attrName>
                                        </p:attrNameLst>
                                      </p:cBhvr>
                                      <p:to>
                                        <p:strVal val="hidden"/>
                                      </p:to>
                                    </p:set>
                                  </p:childTnLst>
                                </p:cTn>
                              </p:par>
                              <p:par>
                                <p:cTn id="158" presetID="10" presetClass="exit" presetSubtype="0" fill="hold" grpId="1" nodeType="withEffect">
                                  <p:stCondLst>
                                    <p:cond delay="0"/>
                                  </p:stCondLst>
                                  <p:childTnLst>
                                    <p:animEffect transition="out" filter="fade">
                                      <p:cBhvr>
                                        <p:cTn id="159" dur="500"/>
                                        <p:tgtEl>
                                          <p:spTgt spid="101"/>
                                        </p:tgtEl>
                                      </p:cBhvr>
                                    </p:animEffect>
                                    <p:set>
                                      <p:cBhvr>
                                        <p:cTn id="160" dur="1" fill="hold">
                                          <p:stCondLst>
                                            <p:cond delay="499"/>
                                          </p:stCondLst>
                                        </p:cTn>
                                        <p:tgtEl>
                                          <p:spTgt spid="101"/>
                                        </p:tgtEl>
                                        <p:attrNameLst>
                                          <p:attrName>style.visibility</p:attrName>
                                        </p:attrNameLst>
                                      </p:cBhvr>
                                      <p:to>
                                        <p:strVal val="hidden"/>
                                      </p:to>
                                    </p:set>
                                  </p:childTnLst>
                                </p:cTn>
                              </p:par>
                              <p:par>
                                <p:cTn id="161" presetID="10" presetClass="exit" presetSubtype="0" fill="hold" grpId="1" nodeType="withEffect">
                                  <p:stCondLst>
                                    <p:cond delay="0"/>
                                  </p:stCondLst>
                                  <p:childTnLst>
                                    <p:animEffect transition="out" filter="fade">
                                      <p:cBhvr>
                                        <p:cTn id="162" dur="500"/>
                                        <p:tgtEl>
                                          <p:spTgt spid="102"/>
                                        </p:tgtEl>
                                      </p:cBhvr>
                                    </p:animEffect>
                                    <p:set>
                                      <p:cBhvr>
                                        <p:cTn id="163" dur="1" fill="hold">
                                          <p:stCondLst>
                                            <p:cond delay="499"/>
                                          </p:stCondLst>
                                        </p:cTn>
                                        <p:tgtEl>
                                          <p:spTgt spid="102"/>
                                        </p:tgtEl>
                                        <p:attrNameLst>
                                          <p:attrName>style.visibility</p:attrName>
                                        </p:attrNameLst>
                                      </p:cBhvr>
                                      <p:to>
                                        <p:strVal val="hidden"/>
                                      </p:to>
                                    </p:set>
                                  </p:childTnLst>
                                </p:cTn>
                              </p:par>
                              <p:par>
                                <p:cTn id="164" presetID="10" presetClass="exit" presetSubtype="0" fill="hold" grpId="1" nodeType="withEffect">
                                  <p:stCondLst>
                                    <p:cond delay="0"/>
                                  </p:stCondLst>
                                  <p:childTnLst>
                                    <p:animEffect transition="out" filter="fade">
                                      <p:cBhvr>
                                        <p:cTn id="165" dur="500"/>
                                        <p:tgtEl>
                                          <p:spTgt spid="103"/>
                                        </p:tgtEl>
                                      </p:cBhvr>
                                    </p:animEffect>
                                    <p:set>
                                      <p:cBhvr>
                                        <p:cTn id="166" dur="1" fill="hold">
                                          <p:stCondLst>
                                            <p:cond delay="499"/>
                                          </p:stCondLst>
                                        </p:cTn>
                                        <p:tgtEl>
                                          <p:spTgt spid="103"/>
                                        </p:tgtEl>
                                        <p:attrNameLst>
                                          <p:attrName>style.visibility</p:attrName>
                                        </p:attrNameLst>
                                      </p:cBhvr>
                                      <p:to>
                                        <p:strVal val="hidden"/>
                                      </p:to>
                                    </p:set>
                                  </p:childTnLst>
                                </p:cTn>
                              </p:par>
                            </p:childTnLst>
                          </p:cTn>
                        </p:par>
                      </p:childTnLst>
                    </p:cTn>
                  </p:par>
                  <p:par>
                    <p:cTn id="167" fill="hold">
                      <p:stCondLst>
                        <p:cond delay="indefinite"/>
                      </p:stCondLst>
                      <p:childTnLst>
                        <p:par>
                          <p:cTn id="168" fill="hold">
                            <p:stCondLst>
                              <p:cond delay="0"/>
                            </p:stCondLst>
                            <p:childTnLst>
                              <p:par>
                                <p:cTn id="169" presetID="10" presetClass="entr" presetSubtype="0" fill="hold" grpId="0" nodeType="clickEffect">
                                  <p:stCondLst>
                                    <p:cond delay="0"/>
                                  </p:stCondLst>
                                  <p:childTnLst>
                                    <p:set>
                                      <p:cBhvr>
                                        <p:cTn id="170" dur="1" fill="hold">
                                          <p:stCondLst>
                                            <p:cond delay="0"/>
                                          </p:stCondLst>
                                        </p:cTn>
                                        <p:tgtEl>
                                          <p:spTgt spid="73"/>
                                        </p:tgtEl>
                                        <p:attrNameLst>
                                          <p:attrName>style.visibility</p:attrName>
                                        </p:attrNameLst>
                                      </p:cBhvr>
                                      <p:to>
                                        <p:strVal val="visible"/>
                                      </p:to>
                                    </p:set>
                                    <p:animEffect transition="in" filter="fade">
                                      <p:cBhvr>
                                        <p:cTn id="171" dur="500"/>
                                        <p:tgtEl>
                                          <p:spTgt spid="73"/>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74"/>
                                        </p:tgtEl>
                                        <p:attrNameLst>
                                          <p:attrName>style.visibility</p:attrName>
                                        </p:attrNameLst>
                                      </p:cBhvr>
                                      <p:to>
                                        <p:strVal val="visible"/>
                                      </p:to>
                                    </p:set>
                                    <p:animEffect transition="in" filter="fade">
                                      <p:cBhvr>
                                        <p:cTn id="174" dur="500"/>
                                        <p:tgtEl>
                                          <p:spTgt spid="74"/>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75"/>
                                        </p:tgtEl>
                                        <p:attrNameLst>
                                          <p:attrName>style.visibility</p:attrName>
                                        </p:attrNameLst>
                                      </p:cBhvr>
                                      <p:to>
                                        <p:strVal val="visible"/>
                                      </p:to>
                                    </p:set>
                                    <p:animEffect transition="in" filter="fade">
                                      <p:cBhvr>
                                        <p:cTn id="177" dur="500"/>
                                        <p:tgtEl>
                                          <p:spTgt spid="75"/>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76"/>
                                        </p:tgtEl>
                                        <p:attrNameLst>
                                          <p:attrName>style.visibility</p:attrName>
                                        </p:attrNameLst>
                                      </p:cBhvr>
                                      <p:to>
                                        <p:strVal val="visible"/>
                                      </p:to>
                                    </p:set>
                                    <p:animEffect transition="in" filter="fade">
                                      <p:cBhvr>
                                        <p:cTn id="180" dur="500"/>
                                        <p:tgtEl>
                                          <p:spTgt spid="76"/>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77"/>
                                        </p:tgtEl>
                                        <p:attrNameLst>
                                          <p:attrName>style.visibility</p:attrName>
                                        </p:attrNameLst>
                                      </p:cBhvr>
                                      <p:to>
                                        <p:strVal val="visible"/>
                                      </p:to>
                                    </p:set>
                                    <p:animEffect transition="in" filter="fade">
                                      <p:cBhvr>
                                        <p:cTn id="183" dur="500"/>
                                        <p:tgtEl>
                                          <p:spTgt spid="77"/>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78"/>
                                        </p:tgtEl>
                                        <p:attrNameLst>
                                          <p:attrName>style.visibility</p:attrName>
                                        </p:attrNameLst>
                                      </p:cBhvr>
                                      <p:to>
                                        <p:strVal val="visible"/>
                                      </p:to>
                                    </p:set>
                                    <p:animEffect transition="in" filter="fade">
                                      <p:cBhvr>
                                        <p:cTn id="186" dur="500"/>
                                        <p:tgtEl>
                                          <p:spTgt spid="78"/>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79"/>
                                        </p:tgtEl>
                                        <p:attrNameLst>
                                          <p:attrName>style.visibility</p:attrName>
                                        </p:attrNameLst>
                                      </p:cBhvr>
                                      <p:to>
                                        <p:strVal val="visible"/>
                                      </p:to>
                                    </p:set>
                                    <p:animEffect transition="in" filter="fade">
                                      <p:cBhvr>
                                        <p:cTn id="189" dur="500"/>
                                        <p:tgtEl>
                                          <p:spTgt spid="79"/>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80"/>
                                        </p:tgtEl>
                                        <p:attrNameLst>
                                          <p:attrName>style.visibility</p:attrName>
                                        </p:attrNameLst>
                                      </p:cBhvr>
                                      <p:to>
                                        <p:strVal val="visible"/>
                                      </p:to>
                                    </p:set>
                                    <p:animEffect transition="in" filter="fade">
                                      <p:cBhvr>
                                        <p:cTn id="192" dur="500"/>
                                        <p:tgtEl>
                                          <p:spTgt spid="80"/>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81"/>
                                        </p:tgtEl>
                                        <p:attrNameLst>
                                          <p:attrName>style.visibility</p:attrName>
                                        </p:attrNameLst>
                                      </p:cBhvr>
                                      <p:to>
                                        <p:strVal val="visible"/>
                                      </p:to>
                                    </p:set>
                                    <p:animEffect transition="in" filter="fade">
                                      <p:cBhvr>
                                        <p:cTn id="195" dur="500"/>
                                        <p:tgtEl>
                                          <p:spTgt spid="81"/>
                                        </p:tgtEl>
                                      </p:cBhvr>
                                    </p:animEffect>
                                  </p:childTnLst>
                                </p:cTn>
                              </p:par>
                              <p:par>
                                <p:cTn id="196" presetID="10" presetClass="entr" presetSubtype="0" fill="hold" grpId="0" nodeType="withEffect">
                                  <p:stCondLst>
                                    <p:cond delay="0"/>
                                  </p:stCondLst>
                                  <p:childTnLst>
                                    <p:set>
                                      <p:cBhvr>
                                        <p:cTn id="197" dur="1" fill="hold">
                                          <p:stCondLst>
                                            <p:cond delay="0"/>
                                          </p:stCondLst>
                                        </p:cTn>
                                        <p:tgtEl>
                                          <p:spTgt spid="82"/>
                                        </p:tgtEl>
                                        <p:attrNameLst>
                                          <p:attrName>style.visibility</p:attrName>
                                        </p:attrNameLst>
                                      </p:cBhvr>
                                      <p:to>
                                        <p:strVal val="visible"/>
                                      </p:to>
                                    </p:set>
                                    <p:animEffect transition="in" filter="fade">
                                      <p:cBhvr>
                                        <p:cTn id="198" dur="500"/>
                                        <p:tgtEl>
                                          <p:spTgt spid="82"/>
                                        </p:tgtEl>
                                      </p:cBhvr>
                                    </p:animEffect>
                                  </p:childTnLst>
                                </p:cTn>
                              </p:par>
                            </p:childTnLst>
                          </p:cTn>
                        </p:par>
                      </p:childTnLst>
                    </p:cTn>
                  </p:par>
                  <p:par>
                    <p:cTn id="199" fill="hold">
                      <p:stCondLst>
                        <p:cond delay="indefinite"/>
                      </p:stCondLst>
                      <p:childTnLst>
                        <p:par>
                          <p:cTn id="200" fill="hold">
                            <p:stCondLst>
                              <p:cond delay="0"/>
                            </p:stCondLst>
                            <p:childTnLst>
                              <p:par>
                                <p:cTn id="201" presetID="10" presetClass="exit" presetSubtype="0" fill="hold" grpId="1" nodeType="clickEffect">
                                  <p:stCondLst>
                                    <p:cond delay="0"/>
                                  </p:stCondLst>
                                  <p:childTnLst>
                                    <p:animEffect transition="out" filter="fade">
                                      <p:cBhvr>
                                        <p:cTn id="202" dur="500"/>
                                        <p:tgtEl>
                                          <p:spTgt spid="86"/>
                                        </p:tgtEl>
                                      </p:cBhvr>
                                    </p:animEffect>
                                    <p:set>
                                      <p:cBhvr>
                                        <p:cTn id="203" dur="1" fill="hold">
                                          <p:stCondLst>
                                            <p:cond delay="499"/>
                                          </p:stCondLst>
                                        </p:cTn>
                                        <p:tgtEl>
                                          <p:spTgt spid="86"/>
                                        </p:tgtEl>
                                        <p:attrNameLst>
                                          <p:attrName>style.visibility</p:attrName>
                                        </p:attrNameLst>
                                      </p:cBhvr>
                                      <p:to>
                                        <p:strVal val="hidden"/>
                                      </p:to>
                                    </p:set>
                                  </p:childTnLst>
                                </p:cTn>
                              </p:par>
                              <p:par>
                                <p:cTn id="204" presetID="10" presetClass="exit" presetSubtype="0" fill="hold" grpId="1" nodeType="withEffect">
                                  <p:stCondLst>
                                    <p:cond delay="0"/>
                                  </p:stCondLst>
                                  <p:childTnLst>
                                    <p:animEffect transition="out" filter="fade">
                                      <p:cBhvr>
                                        <p:cTn id="205" dur="500"/>
                                        <p:tgtEl>
                                          <p:spTgt spid="87"/>
                                        </p:tgtEl>
                                      </p:cBhvr>
                                    </p:animEffect>
                                    <p:set>
                                      <p:cBhvr>
                                        <p:cTn id="206" dur="1" fill="hold">
                                          <p:stCondLst>
                                            <p:cond delay="499"/>
                                          </p:stCondLst>
                                        </p:cTn>
                                        <p:tgtEl>
                                          <p:spTgt spid="87"/>
                                        </p:tgtEl>
                                        <p:attrNameLst>
                                          <p:attrName>style.visibility</p:attrName>
                                        </p:attrNameLst>
                                      </p:cBhvr>
                                      <p:to>
                                        <p:strVal val="hidden"/>
                                      </p:to>
                                    </p:set>
                                  </p:childTnLst>
                                </p:cTn>
                              </p:par>
                              <p:par>
                                <p:cTn id="207" presetID="10" presetClass="exit" presetSubtype="0" fill="hold" grpId="1" nodeType="withEffect">
                                  <p:stCondLst>
                                    <p:cond delay="0"/>
                                  </p:stCondLst>
                                  <p:childTnLst>
                                    <p:animEffect transition="out" filter="fade">
                                      <p:cBhvr>
                                        <p:cTn id="208" dur="500"/>
                                        <p:tgtEl>
                                          <p:spTgt spid="105"/>
                                        </p:tgtEl>
                                      </p:cBhvr>
                                    </p:animEffect>
                                    <p:set>
                                      <p:cBhvr>
                                        <p:cTn id="209" dur="1" fill="hold">
                                          <p:stCondLst>
                                            <p:cond delay="499"/>
                                          </p:stCondLst>
                                        </p:cTn>
                                        <p:tgtEl>
                                          <p:spTgt spid="105"/>
                                        </p:tgtEl>
                                        <p:attrNameLst>
                                          <p:attrName>style.visibility</p:attrName>
                                        </p:attrNameLst>
                                      </p:cBhvr>
                                      <p:to>
                                        <p:strVal val="hidden"/>
                                      </p:to>
                                    </p:set>
                                  </p:childTnLst>
                                </p:cTn>
                              </p:par>
                              <p:par>
                                <p:cTn id="210" presetID="10" presetClass="exit" presetSubtype="0" fill="hold" grpId="1" nodeType="withEffect">
                                  <p:stCondLst>
                                    <p:cond delay="0"/>
                                  </p:stCondLst>
                                  <p:childTnLst>
                                    <p:animEffect transition="out" filter="fade">
                                      <p:cBhvr>
                                        <p:cTn id="211" dur="500"/>
                                        <p:tgtEl>
                                          <p:spTgt spid="106"/>
                                        </p:tgtEl>
                                      </p:cBhvr>
                                    </p:animEffect>
                                    <p:set>
                                      <p:cBhvr>
                                        <p:cTn id="212" dur="1" fill="hold">
                                          <p:stCondLst>
                                            <p:cond delay="499"/>
                                          </p:stCondLst>
                                        </p:cTn>
                                        <p:tgtEl>
                                          <p:spTgt spid="106"/>
                                        </p:tgtEl>
                                        <p:attrNameLst>
                                          <p:attrName>style.visibility</p:attrName>
                                        </p:attrNameLst>
                                      </p:cBhvr>
                                      <p:to>
                                        <p:strVal val="hidden"/>
                                      </p:to>
                                    </p:set>
                                  </p:childTnLst>
                                </p:cTn>
                              </p:par>
                              <p:par>
                                <p:cTn id="213" presetID="10" presetClass="exit" presetSubtype="0" fill="hold" grpId="1" nodeType="withEffect">
                                  <p:stCondLst>
                                    <p:cond delay="0"/>
                                  </p:stCondLst>
                                  <p:childTnLst>
                                    <p:animEffect transition="out" filter="fade">
                                      <p:cBhvr>
                                        <p:cTn id="214" dur="500"/>
                                        <p:tgtEl>
                                          <p:spTgt spid="108"/>
                                        </p:tgtEl>
                                      </p:cBhvr>
                                    </p:animEffect>
                                    <p:set>
                                      <p:cBhvr>
                                        <p:cTn id="215" dur="1" fill="hold">
                                          <p:stCondLst>
                                            <p:cond delay="499"/>
                                          </p:stCondLst>
                                        </p:cTn>
                                        <p:tgtEl>
                                          <p:spTgt spid="108"/>
                                        </p:tgtEl>
                                        <p:attrNameLst>
                                          <p:attrName>style.visibility</p:attrName>
                                        </p:attrNameLst>
                                      </p:cBhvr>
                                      <p:to>
                                        <p:strVal val="hidden"/>
                                      </p:to>
                                    </p:set>
                                  </p:childTnLst>
                                </p:cTn>
                              </p:par>
                              <p:par>
                                <p:cTn id="216" presetID="10" presetClass="exit" presetSubtype="0" fill="hold" grpId="1" nodeType="withEffect">
                                  <p:stCondLst>
                                    <p:cond delay="0"/>
                                  </p:stCondLst>
                                  <p:childTnLst>
                                    <p:animEffect transition="out" filter="fade">
                                      <p:cBhvr>
                                        <p:cTn id="217" dur="500"/>
                                        <p:tgtEl>
                                          <p:spTgt spid="109"/>
                                        </p:tgtEl>
                                      </p:cBhvr>
                                    </p:animEffect>
                                    <p:set>
                                      <p:cBhvr>
                                        <p:cTn id="218" dur="1" fill="hold">
                                          <p:stCondLst>
                                            <p:cond delay="499"/>
                                          </p:stCondLst>
                                        </p:cTn>
                                        <p:tgtEl>
                                          <p:spTgt spid="109"/>
                                        </p:tgtEl>
                                        <p:attrNameLst>
                                          <p:attrName>style.visibility</p:attrName>
                                        </p:attrNameLst>
                                      </p:cBhvr>
                                      <p:to>
                                        <p:strVal val="hidden"/>
                                      </p:to>
                                    </p:set>
                                  </p:childTnLst>
                                </p:cTn>
                              </p:par>
                              <p:par>
                                <p:cTn id="219" presetID="10" presetClass="exit" presetSubtype="0" fill="hold" grpId="1" nodeType="withEffect">
                                  <p:stCondLst>
                                    <p:cond delay="0"/>
                                  </p:stCondLst>
                                  <p:childTnLst>
                                    <p:animEffect transition="out" filter="fade">
                                      <p:cBhvr>
                                        <p:cTn id="220" dur="500"/>
                                        <p:tgtEl>
                                          <p:spTgt spid="111"/>
                                        </p:tgtEl>
                                      </p:cBhvr>
                                    </p:animEffect>
                                    <p:set>
                                      <p:cBhvr>
                                        <p:cTn id="221" dur="1" fill="hold">
                                          <p:stCondLst>
                                            <p:cond delay="499"/>
                                          </p:stCondLst>
                                        </p:cTn>
                                        <p:tgtEl>
                                          <p:spTgt spid="111"/>
                                        </p:tgtEl>
                                        <p:attrNameLst>
                                          <p:attrName>style.visibility</p:attrName>
                                        </p:attrNameLst>
                                      </p:cBhvr>
                                      <p:to>
                                        <p:strVal val="hidden"/>
                                      </p:to>
                                    </p:set>
                                  </p:childTnLst>
                                </p:cTn>
                              </p:par>
                              <p:par>
                                <p:cTn id="222" presetID="10" presetClass="exit" presetSubtype="0" fill="hold" grpId="1" nodeType="withEffect">
                                  <p:stCondLst>
                                    <p:cond delay="0"/>
                                  </p:stCondLst>
                                  <p:childTnLst>
                                    <p:animEffect transition="out" filter="fade">
                                      <p:cBhvr>
                                        <p:cTn id="223" dur="500"/>
                                        <p:tgtEl>
                                          <p:spTgt spid="112"/>
                                        </p:tgtEl>
                                      </p:cBhvr>
                                    </p:animEffect>
                                    <p:set>
                                      <p:cBhvr>
                                        <p:cTn id="224" dur="1" fill="hold">
                                          <p:stCondLst>
                                            <p:cond delay="499"/>
                                          </p:stCondLst>
                                        </p:cTn>
                                        <p:tgtEl>
                                          <p:spTgt spid="112"/>
                                        </p:tgtEl>
                                        <p:attrNameLst>
                                          <p:attrName>style.visibility</p:attrName>
                                        </p:attrNameLst>
                                      </p:cBhvr>
                                      <p:to>
                                        <p:strVal val="hidden"/>
                                      </p:to>
                                    </p:set>
                                  </p:childTnLst>
                                </p:cTn>
                              </p:par>
                              <p:par>
                                <p:cTn id="225" presetID="10" presetClass="exit" presetSubtype="0" fill="hold" grpId="1" nodeType="withEffect">
                                  <p:stCondLst>
                                    <p:cond delay="0"/>
                                  </p:stCondLst>
                                  <p:childTnLst>
                                    <p:animEffect transition="out" filter="fade">
                                      <p:cBhvr>
                                        <p:cTn id="226" dur="500"/>
                                        <p:tgtEl>
                                          <p:spTgt spid="114"/>
                                        </p:tgtEl>
                                      </p:cBhvr>
                                    </p:animEffect>
                                    <p:set>
                                      <p:cBhvr>
                                        <p:cTn id="227" dur="1" fill="hold">
                                          <p:stCondLst>
                                            <p:cond delay="499"/>
                                          </p:stCondLst>
                                        </p:cTn>
                                        <p:tgtEl>
                                          <p:spTgt spid="114"/>
                                        </p:tgtEl>
                                        <p:attrNameLst>
                                          <p:attrName>style.visibility</p:attrName>
                                        </p:attrNameLst>
                                      </p:cBhvr>
                                      <p:to>
                                        <p:strVal val="hidden"/>
                                      </p:to>
                                    </p:set>
                                  </p:childTnLst>
                                </p:cTn>
                              </p:par>
                              <p:par>
                                <p:cTn id="228" presetID="10" presetClass="exit" presetSubtype="0" fill="hold" grpId="1" nodeType="withEffect">
                                  <p:stCondLst>
                                    <p:cond delay="0"/>
                                  </p:stCondLst>
                                  <p:childTnLst>
                                    <p:animEffect transition="out" filter="fade">
                                      <p:cBhvr>
                                        <p:cTn id="229" dur="500"/>
                                        <p:tgtEl>
                                          <p:spTgt spid="115"/>
                                        </p:tgtEl>
                                      </p:cBhvr>
                                    </p:animEffect>
                                    <p:set>
                                      <p:cBhvr>
                                        <p:cTn id="230" dur="1" fill="hold">
                                          <p:stCondLst>
                                            <p:cond delay="499"/>
                                          </p:stCondLst>
                                        </p:cTn>
                                        <p:tgtEl>
                                          <p:spTgt spid="115"/>
                                        </p:tgtEl>
                                        <p:attrNameLst>
                                          <p:attrName>style.visibility</p:attrName>
                                        </p:attrNameLst>
                                      </p:cBhvr>
                                      <p:to>
                                        <p:strVal val="hidden"/>
                                      </p:to>
                                    </p:set>
                                  </p:childTnLst>
                                </p:cTn>
                              </p:par>
                              <p:par>
                                <p:cTn id="231" presetID="10" presetClass="exit" presetSubtype="0" fill="hold" grpId="1" nodeType="withEffect">
                                  <p:stCondLst>
                                    <p:cond delay="0"/>
                                  </p:stCondLst>
                                  <p:childTnLst>
                                    <p:animEffect transition="out" filter="fade">
                                      <p:cBhvr>
                                        <p:cTn id="232" dur="500"/>
                                        <p:tgtEl>
                                          <p:spTgt spid="117"/>
                                        </p:tgtEl>
                                      </p:cBhvr>
                                    </p:animEffect>
                                    <p:set>
                                      <p:cBhvr>
                                        <p:cTn id="233" dur="1" fill="hold">
                                          <p:stCondLst>
                                            <p:cond delay="499"/>
                                          </p:stCondLst>
                                        </p:cTn>
                                        <p:tgtEl>
                                          <p:spTgt spid="117"/>
                                        </p:tgtEl>
                                        <p:attrNameLst>
                                          <p:attrName>style.visibility</p:attrName>
                                        </p:attrNameLst>
                                      </p:cBhvr>
                                      <p:to>
                                        <p:strVal val="hidden"/>
                                      </p:to>
                                    </p:set>
                                  </p:childTnLst>
                                </p:cTn>
                              </p:par>
                              <p:par>
                                <p:cTn id="234" presetID="10" presetClass="exit" presetSubtype="0" fill="hold" grpId="1" nodeType="withEffect">
                                  <p:stCondLst>
                                    <p:cond delay="0"/>
                                  </p:stCondLst>
                                  <p:childTnLst>
                                    <p:animEffect transition="out" filter="fade">
                                      <p:cBhvr>
                                        <p:cTn id="235" dur="500"/>
                                        <p:tgtEl>
                                          <p:spTgt spid="118"/>
                                        </p:tgtEl>
                                      </p:cBhvr>
                                    </p:animEffect>
                                    <p:set>
                                      <p:cBhvr>
                                        <p:cTn id="236" dur="1" fill="hold">
                                          <p:stCondLst>
                                            <p:cond delay="499"/>
                                          </p:stCondLst>
                                        </p:cTn>
                                        <p:tgtEl>
                                          <p:spTgt spid="118"/>
                                        </p:tgtEl>
                                        <p:attrNameLst>
                                          <p:attrName>style.visibility</p:attrName>
                                        </p:attrNameLst>
                                      </p:cBhvr>
                                      <p:to>
                                        <p:strVal val="hidden"/>
                                      </p:to>
                                    </p:set>
                                  </p:childTnLst>
                                </p:cTn>
                              </p:par>
                            </p:childTnLst>
                          </p:cTn>
                        </p:par>
                      </p:childTnLst>
                    </p:cTn>
                  </p:par>
                  <p:par>
                    <p:cTn id="237" fill="hold">
                      <p:stCondLst>
                        <p:cond delay="indefinite"/>
                      </p:stCondLst>
                      <p:childTnLst>
                        <p:par>
                          <p:cTn id="238" fill="hold">
                            <p:stCondLst>
                              <p:cond delay="0"/>
                            </p:stCondLst>
                            <p:childTnLst>
                              <p:par>
                                <p:cTn id="239" presetID="22" presetClass="entr" presetSubtype="1" fill="hold" nodeType="clickEffect">
                                  <p:stCondLst>
                                    <p:cond delay="0"/>
                                  </p:stCondLst>
                                  <p:childTnLst>
                                    <p:set>
                                      <p:cBhvr>
                                        <p:cTn id="240" dur="1" fill="hold">
                                          <p:stCondLst>
                                            <p:cond delay="0"/>
                                          </p:stCondLst>
                                        </p:cTn>
                                        <p:tgtEl>
                                          <p:spTgt spid="119"/>
                                        </p:tgtEl>
                                        <p:attrNameLst>
                                          <p:attrName>style.visibility</p:attrName>
                                        </p:attrNameLst>
                                      </p:cBhvr>
                                      <p:to>
                                        <p:strVal val="visible"/>
                                      </p:to>
                                    </p:set>
                                    <p:animEffect transition="in" filter="wipe(up)">
                                      <p:cBhvr>
                                        <p:cTn id="241" dur="500"/>
                                        <p:tgtEl>
                                          <p:spTgt spid="119"/>
                                        </p:tgtEl>
                                      </p:cBhvr>
                                    </p:animEffect>
                                  </p:childTnLst>
                                </p:cTn>
                              </p:par>
                            </p:childTnLst>
                          </p:cTn>
                        </p:par>
                      </p:childTnLst>
                    </p:cTn>
                  </p:par>
                  <p:par>
                    <p:cTn id="242" fill="hold">
                      <p:stCondLst>
                        <p:cond delay="indefinite"/>
                      </p:stCondLst>
                      <p:childTnLst>
                        <p:par>
                          <p:cTn id="243" fill="hold">
                            <p:stCondLst>
                              <p:cond delay="0"/>
                            </p:stCondLst>
                            <p:childTnLst>
                              <p:par>
                                <p:cTn id="244" presetID="22" presetClass="entr" presetSubtype="1" fill="hold" nodeType="clickEffect">
                                  <p:stCondLst>
                                    <p:cond delay="0"/>
                                  </p:stCondLst>
                                  <p:childTnLst>
                                    <p:set>
                                      <p:cBhvr>
                                        <p:cTn id="245" dur="1" fill="hold">
                                          <p:stCondLst>
                                            <p:cond delay="0"/>
                                          </p:stCondLst>
                                        </p:cTn>
                                        <p:tgtEl>
                                          <p:spTgt spid="9"/>
                                        </p:tgtEl>
                                        <p:attrNameLst>
                                          <p:attrName>style.visibility</p:attrName>
                                        </p:attrNameLst>
                                      </p:cBhvr>
                                      <p:to>
                                        <p:strVal val="visible"/>
                                      </p:to>
                                    </p:set>
                                    <p:animEffect transition="in" filter="wipe(up)">
                                      <p:cBhvr>
                                        <p:cTn id="24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50" grpId="0" animBg="1"/>
      <p:bldP spid="54" grpId="0" animBg="1"/>
      <p:bldP spid="63" grpId="0"/>
      <p:bldP spid="68" grpId="0" animBg="1"/>
      <p:bldP spid="69" grpId="0" animBg="1"/>
      <p:bldP spid="70" grpId="0" animBg="1"/>
      <p:bldP spid="71" grpId="0" animBg="1"/>
      <p:bldP spid="72" grpId="0" animBg="1"/>
      <p:bldP spid="73" grpId="0" animBg="1"/>
      <p:bldP spid="74" grpId="0" animBg="1"/>
      <p:bldP spid="75" grpId="0" animBg="1"/>
      <p:bldP spid="76" grpId="0" animBg="1"/>
      <p:bldP spid="77" grpId="0"/>
      <p:bldP spid="78" grpId="0" animBg="1"/>
      <p:bldP spid="79" grpId="0" animBg="1"/>
      <p:bldP spid="80" grpId="0" animBg="1"/>
      <p:bldP spid="81" grpId="0" animBg="1"/>
      <p:bldP spid="82" grpId="0" animBg="1"/>
      <p:bldP spid="83" grpId="0" animBg="1"/>
      <p:bldP spid="83" grpId="1" animBg="1"/>
      <p:bldP spid="84" grpId="0" animBg="1"/>
      <p:bldP spid="84" grpId="1" animBg="1"/>
      <p:bldP spid="85" grpId="0" animBg="1"/>
      <p:bldP spid="86" grpId="0" animBg="1"/>
      <p:bldP spid="86" grpId="1" animBg="1"/>
      <p:bldP spid="87" grpId="0" animBg="1"/>
      <p:bldP spid="87"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5" grpId="0" animBg="1"/>
      <p:bldP spid="105" grpId="1" animBg="1"/>
      <p:bldP spid="106" grpId="0" animBg="1"/>
      <p:bldP spid="106" grpId="1" animBg="1"/>
      <p:bldP spid="107" grpId="0" animBg="1"/>
      <p:bldP spid="108" grpId="0" animBg="1"/>
      <p:bldP spid="108" grpId="1" animBg="1"/>
      <p:bldP spid="109" grpId="0" animBg="1"/>
      <p:bldP spid="109" grpId="1" animBg="1"/>
      <p:bldP spid="110" grpId="0" animBg="1"/>
      <p:bldP spid="111" grpId="0" animBg="1"/>
      <p:bldP spid="111" grpId="1" animBg="1"/>
      <p:bldP spid="112" grpId="0" animBg="1"/>
      <p:bldP spid="112" grpId="1" animBg="1"/>
      <p:bldP spid="113" grpId="0" animBg="1"/>
      <p:bldP spid="114" grpId="0" animBg="1"/>
      <p:bldP spid="114" grpId="1" animBg="1"/>
      <p:bldP spid="115" grpId="0" animBg="1"/>
      <p:bldP spid="115" grpId="1" animBg="1"/>
      <p:bldP spid="116" grpId="0" animBg="1"/>
      <p:bldP spid="117" grpId="0" animBg="1"/>
      <p:bldP spid="117" grpId="1" animBg="1"/>
      <p:bldP spid="118" grpId="0" animBg="1"/>
      <p:bldP spid="118"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8991600" cy="609600"/>
          </a:xfrm>
        </p:spPr>
        <p:txBody>
          <a:bodyPr/>
          <a:lstStyle/>
          <a:p>
            <a:r>
              <a:rPr lang="en-US" dirty="0"/>
              <a:t>Primary and Foreign Keys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7</a:t>
            </a:fld>
            <a:endParaRPr lang="en-US"/>
          </a:p>
        </p:txBody>
      </p:sp>
      <p:sp>
        <p:nvSpPr>
          <p:cNvPr id="3" name="TextBox 2"/>
          <p:cNvSpPr txBox="1"/>
          <p:nvPr/>
        </p:nvSpPr>
        <p:spPr>
          <a:xfrm>
            <a:off x="586166" y="1097280"/>
            <a:ext cx="685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ISBN</a:t>
            </a:r>
          </a:p>
        </p:txBody>
      </p:sp>
      <p:sp>
        <p:nvSpPr>
          <p:cNvPr id="8" name="TextBox 7"/>
          <p:cNvSpPr txBox="1"/>
          <p:nvPr/>
        </p:nvSpPr>
        <p:spPr>
          <a:xfrm>
            <a:off x="1271966" y="1097280"/>
            <a:ext cx="9144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10" name="TextBox 9"/>
          <p:cNvSpPr txBox="1"/>
          <p:nvPr/>
        </p:nvSpPr>
        <p:spPr>
          <a:xfrm>
            <a:off x="2186366" y="1097280"/>
            <a:ext cx="685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Price</a:t>
            </a:r>
          </a:p>
        </p:txBody>
      </p:sp>
      <p:sp>
        <p:nvSpPr>
          <p:cNvPr id="11" name="TextBox 10"/>
          <p:cNvSpPr txBox="1"/>
          <p:nvPr/>
        </p:nvSpPr>
        <p:spPr>
          <a:xfrm>
            <a:off x="2872166" y="1097280"/>
            <a:ext cx="1066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Publisher</a:t>
            </a:r>
          </a:p>
        </p:txBody>
      </p:sp>
      <p:sp>
        <p:nvSpPr>
          <p:cNvPr id="12" name="TextBox 11"/>
          <p:cNvSpPr txBox="1"/>
          <p:nvPr/>
        </p:nvSpPr>
        <p:spPr>
          <a:xfrm>
            <a:off x="586166" y="137160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13" name="TextBox 12"/>
          <p:cNvSpPr txBox="1"/>
          <p:nvPr/>
        </p:nvSpPr>
        <p:spPr>
          <a:xfrm>
            <a:off x="1271966" y="137160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C++</a:t>
            </a:r>
          </a:p>
        </p:txBody>
      </p:sp>
      <p:sp>
        <p:nvSpPr>
          <p:cNvPr id="14" name="TextBox 13"/>
          <p:cNvSpPr txBox="1"/>
          <p:nvPr/>
        </p:nvSpPr>
        <p:spPr>
          <a:xfrm>
            <a:off x="2186366" y="137160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9.95</a:t>
            </a:r>
          </a:p>
        </p:txBody>
      </p:sp>
      <p:sp>
        <p:nvSpPr>
          <p:cNvPr id="15" name="TextBox 14"/>
          <p:cNvSpPr txBox="1"/>
          <p:nvPr/>
        </p:nvSpPr>
        <p:spPr>
          <a:xfrm>
            <a:off x="2872166" y="137160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16" name="TextBox 15"/>
          <p:cNvSpPr txBox="1"/>
          <p:nvPr/>
        </p:nvSpPr>
        <p:spPr>
          <a:xfrm>
            <a:off x="586166" y="164592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17" name="TextBox 16"/>
          <p:cNvSpPr txBox="1"/>
          <p:nvPr/>
        </p:nvSpPr>
        <p:spPr>
          <a:xfrm>
            <a:off x="1271966" y="164592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Java</a:t>
            </a:r>
          </a:p>
        </p:txBody>
      </p:sp>
      <p:sp>
        <p:nvSpPr>
          <p:cNvPr id="18" name="TextBox 17"/>
          <p:cNvSpPr txBox="1"/>
          <p:nvPr/>
        </p:nvSpPr>
        <p:spPr>
          <a:xfrm>
            <a:off x="2186366" y="164592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50.00</a:t>
            </a:r>
          </a:p>
        </p:txBody>
      </p:sp>
      <p:sp>
        <p:nvSpPr>
          <p:cNvPr id="19" name="TextBox 18"/>
          <p:cNvSpPr txBox="1"/>
          <p:nvPr/>
        </p:nvSpPr>
        <p:spPr>
          <a:xfrm>
            <a:off x="2872166" y="164592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20" name="TextBox 19"/>
          <p:cNvSpPr txBox="1"/>
          <p:nvPr/>
        </p:nvSpPr>
        <p:spPr>
          <a:xfrm>
            <a:off x="586166" y="192024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9981</a:t>
            </a:r>
          </a:p>
        </p:txBody>
      </p:sp>
      <p:sp>
        <p:nvSpPr>
          <p:cNvPr id="21" name="TextBox 20"/>
          <p:cNvSpPr txBox="1"/>
          <p:nvPr/>
        </p:nvSpPr>
        <p:spPr>
          <a:xfrm>
            <a:off x="1271966" y="192024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Using Perl</a:t>
            </a:r>
          </a:p>
        </p:txBody>
      </p:sp>
      <p:sp>
        <p:nvSpPr>
          <p:cNvPr id="22" name="TextBox 21"/>
          <p:cNvSpPr txBox="1"/>
          <p:nvPr/>
        </p:nvSpPr>
        <p:spPr>
          <a:xfrm>
            <a:off x="2186366" y="192024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2.46</a:t>
            </a:r>
          </a:p>
        </p:txBody>
      </p:sp>
      <p:sp>
        <p:nvSpPr>
          <p:cNvPr id="23" name="TextBox 22"/>
          <p:cNvSpPr txBox="1"/>
          <p:nvPr/>
        </p:nvSpPr>
        <p:spPr>
          <a:xfrm>
            <a:off x="2872166" y="192024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24" name="TextBox 23"/>
          <p:cNvSpPr txBox="1"/>
          <p:nvPr/>
        </p:nvSpPr>
        <p:spPr>
          <a:xfrm>
            <a:off x="586166" y="219456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1055</a:t>
            </a:r>
          </a:p>
        </p:txBody>
      </p:sp>
      <p:sp>
        <p:nvSpPr>
          <p:cNvPr id="25" name="TextBox 24"/>
          <p:cNvSpPr txBox="1"/>
          <p:nvPr/>
        </p:nvSpPr>
        <p:spPr>
          <a:xfrm>
            <a:off x="1271966" y="219456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JavaScript</a:t>
            </a:r>
          </a:p>
        </p:txBody>
      </p:sp>
      <p:sp>
        <p:nvSpPr>
          <p:cNvPr id="26" name="TextBox 25"/>
          <p:cNvSpPr txBox="1"/>
          <p:nvPr/>
        </p:nvSpPr>
        <p:spPr>
          <a:xfrm>
            <a:off x="2186366" y="219456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10.00</a:t>
            </a:r>
          </a:p>
        </p:txBody>
      </p:sp>
      <p:sp>
        <p:nvSpPr>
          <p:cNvPr id="27" name="TextBox 26"/>
          <p:cNvSpPr txBox="1"/>
          <p:nvPr/>
        </p:nvSpPr>
        <p:spPr>
          <a:xfrm>
            <a:off x="2872166" y="2191324"/>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7" name="TextBox 6"/>
          <p:cNvSpPr txBox="1"/>
          <p:nvPr/>
        </p:nvSpPr>
        <p:spPr>
          <a:xfrm>
            <a:off x="464908" y="623300"/>
            <a:ext cx="1447800" cy="369332"/>
          </a:xfrm>
          <a:prstGeom prst="rect">
            <a:avLst/>
          </a:prstGeom>
          <a:noFill/>
        </p:spPr>
        <p:txBody>
          <a:bodyPr wrap="square" rtlCol="0">
            <a:spAutoFit/>
          </a:bodyPr>
          <a:lstStyle/>
          <a:p>
            <a:r>
              <a:rPr lang="en-US" b="1" dirty="0"/>
              <a:t>BOOK</a:t>
            </a:r>
          </a:p>
        </p:txBody>
      </p:sp>
      <p:sp>
        <p:nvSpPr>
          <p:cNvPr id="46" name="TextBox 45"/>
          <p:cNvSpPr txBox="1"/>
          <p:nvPr/>
        </p:nvSpPr>
        <p:spPr>
          <a:xfrm>
            <a:off x="586166" y="2468323"/>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5679</a:t>
            </a:r>
          </a:p>
        </p:txBody>
      </p:sp>
      <p:sp>
        <p:nvSpPr>
          <p:cNvPr id="47" name="TextBox 46"/>
          <p:cNvSpPr txBox="1"/>
          <p:nvPr/>
        </p:nvSpPr>
        <p:spPr>
          <a:xfrm>
            <a:off x="1271966" y="2468323"/>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COBOL</a:t>
            </a:r>
          </a:p>
        </p:txBody>
      </p:sp>
      <p:sp>
        <p:nvSpPr>
          <p:cNvPr id="48" name="TextBox 47"/>
          <p:cNvSpPr txBox="1"/>
          <p:nvPr/>
        </p:nvSpPr>
        <p:spPr>
          <a:xfrm>
            <a:off x="2186366" y="2468323"/>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50.00</a:t>
            </a:r>
          </a:p>
        </p:txBody>
      </p:sp>
      <p:sp>
        <p:nvSpPr>
          <p:cNvPr id="49" name="TextBox 48"/>
          <p:cNvSpPr txBox="1"/>
          <p:nvPr/>
        </p:nvSpPr>
        <p:spPr>
          <a:xfrm>
            <a:off x="2872166" y="2468323"/>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 </a:t>
            </a:r>
          </a:p>
        </p:txBody>
      </p:sp>
      <p:sp>
        <p:nvSpPr>
          <p:cNvPr id="39" name="TextBox 38"/>
          <p:cNvSpPr txBox="1"/>
          <p:nvPr/>
        </p:nvSpPr>
        <p:spPr>
          <a:xfrm>
            <a:off x="464909" y="3749040"/>
            <a:ext cx="109315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40" name="TextBox 39"/>
          <p:cNvSpPr txBox="1"/>
          <p:nvPr/>
        </p:nvSpPr>
        <p:spPr>
          <a:xfrm>
            <a:off x="1558057" y="3749040"/>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Address</a:t>
            </a:r>
          </a:p>
        </p:txBody>
      </p:sp>
      <p:sp>
        <p:nvSpPr>
          <p:cNvPr id="50" name="TextBox 49"/>
          <p:cNvSpPr txBox="1"/>
          <p:nvPr/>
        </p:nvSpPr>
        <p:spPr>
          <a:xfrm>
            <a:off x="466333" y="402336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54" name="TextBox 53"/>
          <p:cNvSpPr txBox="1"/>
          <p:nvPr/>
        </p:nvSpPr>
        <p:spPr>
          <a:xfrm>
            <a:off x="464908" y="429768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63" name="TextBox 62"/>
          <p:cNvSpPr txBox="1"/>
          <p:nvPr/>
        </p:nvSpPr>
        <p:spPr>
          <a:xfrm>
            <a:off x="381000" y="3280403"/>
            <a:ext cx="1447800" cy="369332"/>
          </a:xfrm>
          <a:prstGeom prst="rect">
            <a:avLst/>
          </a:prstGeom>
          <a:noFill/>
        </p:spPr>
        <p:txBody>
          <a:bodyPr wrap="square" rtlCol="0">
            <a:spAutoFit/>
          </a:bodyPr>
          <a:lstStyle/>
          <a:p>
            <a:r>
              <a:rPr lang="en-US" b="1" dirty="0"/>
              <a:t>PUBLISHER</a:t>
            </a:r>
          </a:p>
        </p:txBody>
      </p:sp>
      <p:sp>
        <p:nvSpPr>
          <p:cNvPr id="68" name="TextBox 67"/>
          <p:cNvSpPr txBox="1"/>
          <p:nvPr/>
        </p:nvSpPr>
        <p:spPr>
          <a:xfrm>
            <a:off x="2396257" y="3749040"/>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Phone</a:t>
            </a:r>
          </a:p>
        </p:txBody>
      </p:sp>
      <p:sp>
        <p:nvSpPr>
          <p:cNvPr id="69" name="TextBox 68"/>
          <p:cNvSpPr txBox="1"/>
          <p:nvPr/>
        </p:nvSpPr>
        <p:spPr>
          <a:xfrm>
            <a:off x="1558053" y="429768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NY</a:t>
            </a:r>
          </a:p>
        </p:txBody>
      </p:sp>
      <p:sp>
        <p:nvSpPr>
          <p:cNvPr id="70" name="TextBox 69"/>
          <p:cNvSpPr txBox="1"/>
          <p:nvPr/>
        </p:nvSpPr>
        <p:spPr>
          <a:xfrm>
            <a:off x="1558055" y="4023360"/>
            <a:ext cx="83819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AL</a:t>
            </a:r>
          </a:p>
        </p:txBody>
      </p:sp>
      <p:sp>
        <p:nvSpPr>
          <p:cNvPr id="71" name="TextBox 70"/>
          <p:cNvSpPr txBox="1"/>
          <p:nvPr/>
        </p:nvSpPr>
        <p:spPr>
          <a:xfrm>
            <a:off x="2396250" y="402336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72" name="TextBox 71"/>
          <p:cNvSpPr txBox="1"/>
          <p:nvPr/>
        </p:nvSpPr>
        <p:spPr>
          <a:xfrm>
            <a:off x="2396250" y="429768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73" name="TextBox 72"/>
          <p:cNvSpPr txBox="1"/>
          <p:nvPr/>
        </p:nvSpPr>
        <p:spPr>
          <a:xfrm>
            <a:off x="3632276" y="3749040"/>
            <a:ext cx="109315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74" name="TextBox 73"/>
          <p:cNvSpPr txBox="1"/>
          <p:nvPr/>
        </p:nvSpPr>
        <p:spPr>
          <a:xfrm>
            <a:off x="4725424" y="3749040"/>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Address</a:t>
            </a:r>
          </a:p>
        </p:txBody>
      </p:sp>
      <p:sp>
        <p:nvSpPr>
          <p:cNvPr id="75" name="TextBox 74"/>
          <p:cNvSpPr txBox="1"/>
          <p:nvPr/>
        </p:nvSpPr>
        <p:spPr>
          <a:xfrm>
            <a:off x="3633700" y="402336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76" name="TextBox 75"/>
          <p:cNvSpPr txBox="1"/>
          <p:nvPr/>
        </p:nvSpPr>
        <p:spPr>
          <a:xfrm>
            <a:off x="3632275" y="429768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77" name="TextBox 76"/>
          <p:cNvSpPr txBox="1"/>
          <p:nvPr/>
        </p:nvSpPr>
        <p:spPr>
          <a:xfrm>
            <a:off x="3548367" y="3280402"/>
            <a:ext cx="1447800" cy="369332"/>
          </a:xfrm>
          <a:prstGeom prst="rect">
            <a:avLst/>
          </a:prstGeom>
          <a:noFill/>
        </p:spPr>
        <p:txBody>
          <a:bodyPr wrap="square" rtlCol="0">
            <a:spAutoFit/>
          </a:bodyPr>
          <a:lstStyle/>
          <a:p>
            <a:r>
              <a:rPr lang="en-US" b="1" dirty="0"/>
              <a:t>AUTHOR</a:t>
            </a:r>
          </a:p>
        </p:txBody>
      </p:sp>
      <p:sp>
        <p:nvSpPr>
          <p:cNvPr id="78" name="TextBox 77"/>
          <p:cNvSpPr txBox="1"/>
          <p:nvPr/>
        </p:nvSpPr>
        <p:spPr>
          <a:xfrm>
            <a:off x="5563624" y="3749040"/>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Phone</a:t>
            </a:r>
          </a:p>
        </p:txBody>
      </p:sp>
      <p:sp>
        <p:nvSpPr>
          <p:cNvPr id="79" name="TextBox 78"/>
          <p:cNvSpPr txBox="1"/>
          <p:nvPr/>
        </p:nvSpPr>
        <p:spPr>
          <a:xfrm>
            <a:off x="4725420" y="429768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TX</a:t>
            </a:r>
          </a:p>
        </p:txBody>
      </p:sp>
      <p:sp>
        <p:nvSpPr>
          <p:cNvPr id="80" name="TextBox 79"/>
          <p:cNvSpPr txBox="1"/>
          <p:nvPr/>
        </p:nvSpPr>
        <p:spPr>
          <a:xfrm>
            <a:off x="4725422" y="4023360"/>
            <a:ext cx="83819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CA</a:t>
            </a:r>
          </a:p>
        </p:txBody>
      </p:sp>
      <p:sp>
        <p:nvSpPr>
          <p:cNvPr id="81" name="TextBox 80"/>
          <p:cNvSpPr txBox="1"/>
          <p:nvPr/>
        </p:nvSpPr>
        <p:spPr>
          <a:xfrm>
            <a:off x="5563617" y="402336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1111</a:t>
            </a:r>
          </a:p>
        </p:txBody>
      </p:sp>
      <p:sp>
        <p:nvSpPr>
          <p:cNvPr id="82" name="TextBox 81"/>
          <p:cNvSpPr txBox="1"/>
          <p:nvPr/>
        </p:nvSpPr>
        <p:spPr>
          <a:xfrm>
            <a:off x="5563617" y="429768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5555</a:t>
            </a:r>
          </a:p>
        </p:txBody>
      </p:sp>
      <p:sp>
        <p:nvSpPr>
          <p:cNvPr id="85" name="TextBox 84"/>
          <p:cNvSpPr txBox="1"/>
          <p:nvPr/>
        </p:nvSpPr>
        <p:spPr>
          <a:xfrm>
            <a:off x="3936082" y="1097280"/>
            <a:ext cx="109315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Author</a:t>
            </a:r>
          </a:p>
        </p:txBody>
      </p:sp>
      <p:sp>
        <p:nvSpPr>
          <p:cNvPr id="104" name="TextBox 103"/>
          <p:cNvSpPr txBox="1"/>
          <p:nvPr/>
        </p:nvSpPr>
        <p:spPr>
          <a:xfrm>
            <a:off x="3937511" y="137160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07" name="TextBox 106"/>
          <p:cNvSpPr txBox="1"/>
          <p:nvPr/>
        </p:nvSpPr>
        <p:spPr>
          <a:xfrm>
            <a:off x="3937511" y="164592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10" name="TextBox 109"/>
          <p:cNvSpPr txBox="1"/>
          <p:nvPr/>
        </p:nvSpPr>
        <p:spPr>
          <a:xfrm>
            <a:off x="3937505" y="2468323"/>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13" name="TextBox 112"/>
          <p:cNvSpPr txBox="1"/>
          <p:nvPr/>
        </p:nvSpPr>
        <p:spPr>
          <a:xfrm>
            <a:off x="3936080" y="219456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116" name="TextBox 115"/>
          <p:cNvSpPr txBox="1"/>
          <p:nvPr/>
        </p:nvSpPr>
        <p:spPr>
          <a:xfrm>
            <a:off x="3936080" y="192024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cxnSp>
        <p:nvCxnSpPr>
          <p:cNvPr id="9" name="Straight Connector 8"/>
          <p:cNvCxnSpPr/>
          <p:nvPr/>
        </p:nvCxnSpPr>
        <p:spPr>
          <a:xfrm flipH="1">
            <a:off x="3881135" y="1539240"/>
            <a:ext cx="274962" cy="2667205"/>
          </a:xfrm>
          <a:prstGeom prst="line">
            <a:avLst/>
          </a:prstGeom>
          <a:ln w="25400">
            <a:headEnd type="oval"/>
            <a:tailEnd type="oval"/>
          </a:ln>
        </p:spPr>
        <p:style>
          <a:lnRef idx="1">
            <a:schemeClr val="accent3"/>
          </a:lnRef>
          <a:fillRef idx="0">
            <a:schemeClr val="accent3"/>
          </a:fillRef>
          <a:effectRef idx="0">
            <a:schemeClr val="accent3"/>
          </a:effectRef>
          <a:fontRef idx="minor">
            <a:schemeClr val="tx1"/>
          </a:fontRef>
        </p:style>
      </p:cxnSp>
      <p:cxnSp>
        <p:nvCxnSpPr>
          <p:cNvPr id="119" name="Straight Connector 118"/>
          <p:cNvCxnSpPr/>
          <p:nvPr/>
        </p:nvCxnSpPr>
        <p:spPr>
          <a:xfrm flipH="1">
            <a:off x="1478280" y="1539240"/>
            <a:ext cx="1478280" cy="2606040"/>
          </a:xfrm>
          <a:prstGeom prst="line">
            <a:avLst/>
          </a:prstGeom>
          <a:ln w="25400">
            <a:headEnd type="oval"/>
            <a:tailEnd type="oval"/>
          </a:ln>
        </p:spPr>
        <p:style>
          <a:lnRef idx="1">
            <a:schemeClr val="accent3"/>
          </a:lnRef>
          <a:fillRef idx="0">
            <a:schemeClr val="accent3"/>
          </a:fillRef>
          <a:effectRef idx="0">
            <a:schemeClr val="accent3"/>
          </a:effectRef>
          <a:fontRef idx="minor">
            <a:schemeClr val="tx1"/>
          </a:fontRef>
        </p:style>
      </p:cxnSp>
      <p:sp>
        <p:nvSpPr>
          <p:cNvPr id="88" name="TextBox 87"/>
          <p:cNvSpPr txBox="1"/>
          <p:nvPr/>
        </p:nvSpPr>
        <p:spPr>
          <a:xfrm>
            <a:off x="5636930" y="2927568"/>
            <a:ext cx="1684961" cy="646331"/>
          </a:xfrm>
          <a:prstGeom prst="rect">
            <a:avLst/>
          </a:prstGeom>
          <a:noFill/>
          <a:ln>
            <a:noFill/>
          </a:ln>
        </p:spPr>
        <p:txBody>
          <a:bodyPr wrap="square" rtlCol="0">
            <a:spAutoFit/>
          </a:bodyPr>
          <a:lstStyle/>
          <a:p>
            <a:pPr algn="ctr"/>
            <a:r>
              <a:rPr lang="en-US" sz="1200" dirty="0">
                <a:solidFill>
                  <a:srgbClr val="00B050"/>
                </a:solidFill>
              </a:rPr>
              <a:t>The column is a PRIMARY KEY. Other tables may reference it.</a:t>
            </a:r>
          </a:p>
        </p:txBody>
      </p:sp>
      <p:cxnSp>
        <p:nvCxnSpPr>
          <p:cNvPr id="89" name="Straight Arrow Connector 88"/>
          <p:cNvCxnSpPr/>
          <p:nvPr/>
        </p:nvCxnSpPr>
        <p:spPr>
          <a:xfrm flipH="1" flipV="1">
            <a:off x="5144521" y="1569240"/>
            <a:ext cx="1315758" cy="391854"/>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sp>
        <p:nvSpPr>
          <p:cNvPr id="30" name="Rectangle 29"/>
          <p:cNvSpPr/>
          <p:nvPr/>
        </p:nvSpPr>
        <p:spPr>
          <a:xfrm>
            <a:off x="3563985" y="3699803"/>
            <a:ext cx="1200150" cy="950120"/>
          </a:xfrm>
          <a:prstGeom prst="rect">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3884024" y="1040709"/>
            <a:ext cx="1200150" cy="1769165"/>
          </a:xfrm>
          <a:prstGeom prst="rect">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6468440" y="1802310"/>
            <a:ext cx="1865937" cy="646331"/>
          </a:xfrm>
          <a:prstGeom prst="rect">
            <a:avLst/>
          </a:prstGeom>
          <a:noFill/>
          <a:ln>
            <a:noFill/>
          </a:ln>
        </p:spPr>
        <p:txBody>
          <a:bodyPr wrap="square" rtlCol="0">
            <a:spAutoFit/>
          </a:bodyPr>
          <a:lstStyle/>
          <a:p>
            <a:pPr algn="ctr"/>
            <a:r>
              <a:rPr lang="en-US" sz="1200" dirty="0">
                <a:solidFill>
                  <a:srgbClr val="00B050"/>
                </a:solidFill>
              </a:rPr>
              <a:t>The column is a FOREIGN KEY. It references another table.</a:t>
            </a:r>
          </a:p>
        </p:txBody>
      </p:sp>
      <p:cxnSp>
        <p:nvCxnSpPr>
          <p:cNvPr id="120" name="Straight Arrow Connector 119"/>
          <p:cNvCxnSpPr>
            <a:stCxn id="88" idx="1"/>
          </p:cNvCxnSpPr>
          <p:nvPr/>
        </p:nvCxnSpPr>
        <p:spPr>
          <a:xfrm flipH="1">
            <a:off x="4589286" y="3250734"/>
            <a:ext cx="1047644" cy="444244"/>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286561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120"/>
                                        </p:tgtEl>
                                        <p:attrNameLst>
                                          <p:attrName>style.visibility</p:attrName>
                                        </p:attrNameLst>
                                      </p:cBhvr>
                                      <p:to>
                                        <p:strVal val="visible"/>
                                      </p:to>
                                    </p:set>
                                    <p:animEffect transition="in" filter="fade">
                                      <p:cBhvr>
                                        <p:cTn id="10" dur="500"/>
                                        <p:tgtEl>
                                          <p:spTgt spid="1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8"/>
                                        </p:tgtEl>
                                        <p:attrNameLst>
                                          <p:attrName>style.visibility</p:attrName>
                                        </p:attrNameLst>
                                      </p:cBhvr>
                                      <p:to>
                                        <p:strVal val="visible"/>
                                      </p:to>
                                    </p:set>
                                    <p:animEffect transition="in" filter="fade">
                                      <p:cBhvr>
                                        <p:cTn id="13" dur="500"/>
                                        <p:tgtEl>
                                          <p:spTgt spid="8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0"/>
                                        </p:tgtEl>
                                        <p:attrNameLst>
                                          <p:attrName>style.visibility</p:attrName>
                                        </p:attrNameLst>
                                      </p:cBhvr>
                                      <p:to>
                                        <p:strVal val="visible"/>
                                      </p:to>
                                    </p:set>
                                    <p:animEffect transition="in" filter="fade">
                                      <p:cBhvr>
                                        <p:cTn id="18" dur="500"/>
                                        <p:tgtEl>
                                          <p:spTgt spid="90"/>
                                        </p:tgtEl>
                                      </p:cBhvr>
                                    </p:animEffect>
                                  </p:childTnLst>
                                </p:cTn>
                              </p:par>
                              <p:par>
                                <p:cTn id="19" presetID="10" presetClass="entr" presetSubtype="0" fill="hold" nodeType="withEffect">
                                  <p:stCondLst>
                                    <p:cond delay="0"/>
                                  </p:stCondLst>
                                  <p:childTnLst>
                                    <p:set>
                                      <p:cBhvr>
                                        <p:cTn id="20" dur="1" fill="hold">
                                          <p:stCondLst>
                                            <p:cond delay="0"/>
                                          </p:stCondLst>
                                        </p:cTn>
                                        <p:tgtEl>
                                          <p:spTgt spid="89"/>
                                        </p:tgtEl>
                                        <p:attrNameLst>
                                          <p:attrName>style.visibility</p:attrName>
                                        </p:attrNameLst>
                                      </p:cBhvr>
                                      <p:to>
                                        <p:strVal val="visible"/>
                                      </p:to>
                                    </p:set>
                                    <p:animEffect transition="in" filter="fade">
                                      <p:cBhvr>
                                        <p:cTn id="21" dur="500"/>
                                        <p:tgtEl>
                                          <p:spTgt spid="8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30" grpId="0" animBg="1"/>
      <p:bldP spid="90" grpId="0" animBg="1"/>
      <p:bldP spid="9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8991600" cy="609600"/>
          </a:xfrm>
        </p:spPr>
        <p:txBody>
          <a:bodyPr/>
          <a:lstStyle/>
          <a:p>
            <a:r>
              <a:rPr lang="en-US" dirty="0"/>
              <a:t>Primary and Foreign Keys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8</a:t>
            </a:fld>
            <a:endParaRPr lang="en-US"/>
          </a:p>
        </p:txBody>
      </p:sp>
      <p:sp>
        <p:nvSpPr>
          <p:cNvPr id="3" name="TextBox 2"/>
          <p:cNvSpPr txBox="1"/>
          <p:nvPr/>
        </p:nvSpPr>
        <p:spPr>
          <a:xfrm>
            <a:off x="283370" y="1097280"/>
            <a:ext cx="685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ISBN</a:t>
            </a:r>
          </a:p>
        </p:txBody>
      </p:sp>
      <p:sp>
        <p:nvSpPr>
          <p:cNvPr id="8" name="TextBox 7"/>
          <p:cNvSpPr txBox="1"/>
          <p:nvPr/>
        </p:nvSpPr>
        <p:spPr>
          <a:xfrm>
            <a:off x="969170" y="1097280"/>
            <a:ext cx="9144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10" name="TextBox 9"/>
          <p:cNvSpPr txBox="1"/>
          <p:nvPr/>
        </p:nvSpPr>
        <p:spPr>
          <a:xfrm>
            <a:off x="1883570" y="1097280"/>
            <a:ext cx="685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Price</a:t>
            </a:r>
          </a:p>
        </p:txBody>
      </p:sp>
      <p:sp>
        <p:nvSpPr>
          <p:cNvPr id="11" name="TextBox 10"/>
          <p:cNvSpPr txBox="1"/>
          <p:nvPr/>
        </p:nvSpPr>
        <p:spPr>
          <a:xfrm>
            <a:off x="2569370" y="1097280"/>
            <a:ext cx="1066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Publisher</a:t>
            </a:r>
          </a:p>
        </p:txBody>
      </p:sp>
      <p:sp>
        <p:nvSpPr>
          <p:cNvPr id="12" name="TextBox 11"/>
          <p:cNvSpPr txBox="1"/>
          <p:nvPr/>
        </p:nvSpPr>
        <p:spPr>
          <a:xfrm>
            <a:off x="283370" y="137160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13" name="TextBox 12"/>
          <p:cNvSpPr txBox="1"/>
          <p:nvPr/>
        </p:nvSpPr>
        <p:spPr>
          <a:xfrm>
            <a:off x="969170" y="137160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C++</a:t>
            </a:r>
          </a:p>
        </p:txBody>
      </p:sp>
      <p:sp>
        <p:nvSpPr>
          <p:cNvPr id="14" name="TextBox 13"/>
          <p:cNvSpPr txBox="1"/>
          <p:nvPr/>
        </p:nvSpPr>
        <p:spPr>
          <a:xfrm>
            <a:off x="1883570" y="137160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9.95</a:t>
            </a:r>
          </a:p>
        </p:txBody>
      </p:sp>
      <p:sp>
        <p:nvSpPr>
          <p:cNvPr id="15" name="TextBox 14"/>
          <p:cNvSpPr txBox="1"/>
          <p:nvPr/>
        </p:nvSpPr>
        <p:spPr>
          <a:xfrm>
            <a:off x="2569370" y="137160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16" name="TextBox 15"/>
          <p:cNvSpPr txBox="1"/>
          <p:nvPr/>
        </p:nvSpPr>
        <p:spPr>
          <a:xfrm>
            <a:off x="283370" y="164592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17" name="TextBox 16"/>
          <p:cNvSpPr txBox="1"/>
          <p:nvPr/>
        </p:nvSpPr>
        <p:spPr>
          <a:xfrm>
            <a:off x="969170" y="164592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Java</a:t>
            </a:r>
          </a:p>
        </p:txBody>
      </p:sp>
      <p:sp>
        <p:nvSpPr>
          <p:cNvPr id="18" name="TextBox 17"/>
          <p:cNvSpPr txBox="1"/>
          <p:nvPr/>
        </p:nvSpPr>
        <p:spPr>
          <a:xfrm>
            <a:off x="1883570" y="164592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50.00</a:t>
            </a:r>
          </a:p>
        </p:txBody>
      </p:sp>
      <p:sp>
        <p:nvSpPr>
          <p:cNvPr id="19" name="TextBox 18"/>
          <p:cNvSpPr txBox="1"/>
          <p:nvPr/>
        </p:nvSpPr>
        <p:spPr>
          <a:xfrm>
            <a:off x="2569370" y="164592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20" name="TextBox 19"/>
          <p:cNvSpPr txBox="1"/>
          <p:nvPr/>
        </p:nvSpPr>
        <p:spPr>
          <a:xfrm>
            <a:off x="283370" y="192024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9981</a:t>
            </a:r>
          </a:p>
        </p:txBody>
      </p:sp>
      <p:sp>
        <p:nvSpPr>
          <p:cNvPr id="21" name="TextBox 20"/>
          <p:cNvSpPr txBox="1"/>
          <p:nvPr/>
        </p:nvSpPr>
        <p:spPr>
          <a:xfrm>
            <a:off x="969170" y="192024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Using Perl</a:t>
            </a:r>
          </a:p>
        </p:txBody>
      </p:sp>
      <p:sp>
        <p:nvSpPr>
          <p:cNvPr id="22" name="TextBox 21"/>
          <p:cNvSpPr txBox="1"/>
          <p:nvPr/>
        </p:nvSpPr>
        <p:spPr>
          <a:xfrm>
            <a:off x="1883570" y="192024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2.46</a:t>
            </a:r>
          </a:p>
        </p:txBody>
      </p:sp>
      <p:sp>
        <p:nvSpPr>
          <p:cNvPr id="23" name="TextBox 22"/>
          <p:cNvSpPr txBox="1"/>
          <p:nvPr/>
        </p:nvSpPr>
        <p:spPr>
          <a:xfrm>
            <a:off x="2569370" y="192024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24" name="TextBox 23"/>
          <p:cNvSpPr txBox="1"/>
          <p:nvPr/>
        </p:nvSpPr>
        <p:spPr>
          <a:xfrm>
            <a:off x="283370" y="219456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1055</a:t>
            </a:r>
          </a:p>
        </p:txBody>
      </p:sp>
      <p:sp>
        <p:nvSpPr>
          <p:cNvPr id="25" name="TextBox 24"/>
          <p:cNvSpPr txBox="1"/>
          <p:nvPr/>
        </p:nvSpPr>
        <p:spPr>
          <a:xfrm>
            <a:off x="969170" y="219456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JavaScript</a:t>
            </a:r>
          </a:p>
        </p:txBody>
      </p:sp>
      <p:sp>
        <p:nvSpPr>
          <p:cNvPr id="26" name="TextBox 25"/>
          <p:cNvSpPr txBox="1"/>
          <p:nvPr/>
        </p:nvSpPr>
        <p:spPr>
          <a:xfrm>
            <a:off x="1883570" y="219456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10.00</a:t>
            </a:r>
          </a:p>
        </p:txBody>
      </p:sp>
      <p:sp>
        <p:nvSpPr>
          <p:cNvPr id="27" name="TextBox 26"/>
          <p:cNvSpPr txBox="1"/>
          <p:nvPr/>
        </p:nvSpPr>
        <p:spPr>
          <a:xfrm>
            <a:off x="2569370" y="219456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7" name="TextBox 6"/>
          <p:cNvSpPr txBox="1"/>
          <p:nvPr/>
        </p:nvSpPr>
        <p:spPr>
          <a:xfrm>
            <a:off x="162112" y="657226"/>
            <a:ext cx="1447800" cy="369332"/>
          </a:xfrm>
          <a:prstGeom prst="rect">
            <a:avLst/>
          </a:prstGeom>
          <a:noFill/>
        </p:spPr>
        <p:txBody>
          <a:bodyPr wrap="square" rtlCol="0">
            <a:spAutoFit/>
          </a:bodyPr>
          <a:lstStyle/>
          <a:p>
            <a:r>
              <a:rPr lang="en-US" b="1" dirty="0"/>
              <a:t>BOOK</a:t>
            </a:r>
          </a:p>
        </p:txBody>
      </p:sp>
      <p:sp>
        <p:nvSpPr>
          <p:cNvPr id="46" name="TextBox 45"/>
          <p:cNvSpPr txBox="1"/>
          <p:nvPr/>
        </p:nvSpPr>
        <p:spPr>
          <a:xfrm>
            <a:off x="283370" y="246888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5679</a:t>
            </a:r>
          </a:p>
        </p:txBody>
      </p:sp>
      <p:sp>
        <p:nvSpPr>
          <p:cNvPr id="47" name="TextBox 46"/>
          <p:cNvSpPr txBox="1"/>
          <p:nvPr/>
        </p:nvSpPr>
        <p:spPr>
          <a:xfrm>
            <a:off x="969170" y="246888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COBOL</a:t>
            </a:r>
          </a:p>
        </p:txBody>
      </p:sp>
      <p:sp>
        <p:nvSpPr>
          <p:cNvPr id="48" name="TextBox 47"/>
          <p:cNvSpPr txBox="1"/>
          <p:nvPr/>
        </p:nvSpPr>
        <p:spPr>
          <a:xfrm>
            <a:off x="1883570" y="246888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50.00</a:t>
            </a:r>
          </a:p>
        </p:txBody>
      </p:sp>
      <p:sp>
        <p:nvSpPr>
          <p:cNvPr id="49" name="TextBox 48"/>
          <p:cNvSpPr txBox="1"/>
          <p:nvPr/>
        </p:nvSpPr>
        <p:spPr>
          <a:xfrm>
            <a:off x="2569370" y="246888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 </a:t>
            </a:r>
          </a:p>
        </p:txBody>
      </p:sp>
      <p:sp>
        <p:nvSpPr>
          <p:cNvPr id="39" name="TextBox 38"/>
          <p:cNvSpPr txBox="1"/>
          <p:nvPr/>
        </p:nvSpPr>
        <p:spPr>
          <a:xfrm>
            <a:off x="464909" y="3749040"/>
            <a:ext cx="109315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40" name="TextBox 39"/>
          <p:cNvSpPr txBox="1"/>
          <p:nvPr/>
        </p:nvSpPr>
        <p:spPr>
          <a:xfrm>
            <a:off x="1558057" y="3749040"/>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Address</a:t>
            </a:r>
          </a:p>
        </p:txBody>
      </p:sp>
      <p:sp>
        <p:nvSpPr>
          <p:cNvPr id="50" name="TextBox 49"/>
          <p:cNvSpPr txBox="1"/>
          <p:nvPr/>
        </p:nvSpPr>
        <p:spPr>
          <a:xfrm>
            <a:off x="466333" y="402336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54" name="TextBox 53"/>
          <p:cNvSpPr txBox="1"/>
          <p:nvPr/>
        </p:nvSpPr>
        <p:spPr>
          <a:xfrm>
            <a:off x="464908" y="429768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63" name="TextBox 62"/>
          <p:cNvSpPr txBox="1"/>
          <p:nvPr/>
        </p:nvSpPr>
        <p:spPr>
          <a:xfrm>
            <a:off x="381000" y="3280403"/>
            <a:ext cx="1447800" cy="369332"/>
          </a:xfrm>
          <a:prstGeom prst="rect">
            <a:avLst/>
          </a:prstGeom>
          <a:noFill/>
        </p:spPr>
        <p:txBody>
          <a:bodyPr wrap="square" rtlCol="0">
            <a:spAutoFit/>
          </a:bodyPr>
          <a:lstStyle/>
          <a:p>
            <a:r>
              <a:rPr lang="en-US" b="1" dirty="0"/>
              <a:t>PUBLISHER</a:t>
            </a:r>
          </a:p>
        </p:txBody>
      </p:sp>
      <p:sp>
        <p:nvSpPr>
          <p:cNvPr id="68" name="TextBox 67"/>
          <p:cNvSpPr txBox="1"/>
          <p:nvPr/>
        </p:nvSpPr>
        <p:spPr>
          <a:xfrm>
            <a:off x="2396257" y="3749040"/>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Phone</a:t>
            </a:r>
          </a:p>
        </p:txBody>
      </p:sp>
      <p:sp>
        <p:nvSpPr>
          <p:cNvPr id="69" name="TextBox 68"/>
          <p:cNvSpPr txBox="1"/>
          <p:nvPr/>
        </p:nvSpPr>
        <p:spPr>
          <a:xfrm>
            <a:off x="1558053" y="429768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NY</a:t>
            </a:r>
          </a:p>
        </p:txBody>
      </p:sp>
      <p:sp>
        <p:nvSpPr>
          <p:cNvPr id="70" name="TextBox 69"/>
          <p:cNvSpPr txBox="1"/>
          <p:nvPr/>
        </p:nvSpPr>
        <p:spPr>
          <a:xfrm>
            <a:off x="1558055" y="4023360"/>
            <a:ext cx="83819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AL</a:t>
            </a:r>
          </a:p>
        </p:txBody>
      </p:sp>
      <p:sp>
        <p:nvSpPr>
          <p:cNvPr id="71" name="TextBox 70"/>
          <p:cNvSpPr txBox="1"/>
          <p:nvPr/>
        </p:nvSpPr>
        <p:spPr>
          <a:xfrm>
            <a:off x="2396250" y="402336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72" name="TextBox 71"/>
          <p:cNvSpPr txBox="1"/>
          <p:nvPr/>
        </p:nvSpPr>
        <p:spPr>
          <a:xfrm>
            <a:off x="2396250" y="429768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73" name="TextBox 72"/>
          <p:cNvSpPr txBox="1"/>
          <p:nvPr/>
        </p:nvSpPr>
        <p:spPr>
          <a:xfrm>
            <a:off x="3632276" y="3749040"/>
            <a:ext cx="109315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74" name="TextBox 73"/>
          <p:cNvSpPr txBox="1"/>
          <p:nvPr/>
        </p:nvSpPr>
        <p:spPr>
          <a:xfrm>
            <a:off x="4725424" y="3749040"/>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Address</a:t>
            </a:r>
          </a:p>
        </p:txBody>
      </p:sp>
      <p:sp>
        <p:nvSpPr>
          <p:cNvPr id="75" name="TextBox 74"/>
          <p:cNvSpPr txBox="1"/>
          <p:nvPr/>
        </p:nvSpPr>
        <p:spPr>
          <a:xfrm>
            <a:off x="3633700" y="402336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76" name="TextBox 75"/>
          <p:cNvSpPr txBox="1"/>
          <p:nvPr/>
        </p:nvSpPr>
        <p:spPr>
          <a:xfrm>
            <a:off x="3632275" y="429768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77" name="TextBox 76"/>
          <p:cNvSpPr txBox="1"/>
          <p:nvPr/>
        </p:nvSpPr>
        <p:spPr>
          <a:xfrm>
            <a:off x="3977199" y="3298172"/>
            <a:ext cx="1447800" cy="369332"/>
          </a:xfrm>
          <a:prstGeom prst="rect">
            <a:avLst/>
          </a:prstGeom>
          <a:noFill/>
        </p:spPr>
        <p:txBody>
          <a:bodyPr wrap="square" rtlCol="0">
            <a:spAutoFit/>
          </a:bodyPr>
          <a:lstStyle/>
          <a:p>
            <a:r>
              <a:rPr lang="en-US" b="1" dirty="0"/>
              <a:t>AUTHOR</a:t>
            </a:r>
          </a:p>
        </p:txBody>
      </p:sp>
      <p:sp>
        <p:nvSpPr>
          <p:cNvPr id="78" name="TextBox 77"/>
          <p:cNvSpPr txBox="1"/>
          <p:nvPr/>
        </p:nvSpPr>
        <p:spPr>
          <a:xfrm>
            <a:off x="5563624" y="3749040"/>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Phone</a:t>
            </a:r>
          </a:p>
        </p:txBody>
      </p:sp>
      <p:sp>
        <p:nvSpPr>
          <p:cNvPr id="79" name="TextBox 78"/>
          <p:cNvSpPr txBox="1"/>
          <p:nvPr/>
        </p:nvSpPr>
        <p:spPr>
          <a:xfrm>
            <a:off x="4725420" y="429768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TX</a:t>
            </a:r>
          </a:p>
        </p:txBody>
      </p:sp>
      <p:sp>
        <p:nvSpPr>
          <p:cNvPr id="80" name="TextBox 79"/>
          <p:cNvSpPr txBox="1"/>
          <p:nvPr/>
        </p:nvSpPr>
        <p:spPr>
          <a:xfrm>
            <a:off x="4725422" y="4023360"/>
            <a:ext cx="83819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CA</a:t>
            </a:r>
          </a:p>
        </p:txBody>
      </p:sp>
      <p:sp>
        <p:nvSpPr>
          <p:cNvPr id="81" name="TextBox 80"/>
          <p:cNvSpPr txBox="1"/>
          <p:nvPr/>
        </p:nvSpPr>
        <p:spPr>
          <a:xfrm>
            <a:off x="5563617" y="402336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1111</a:t>
            </a:r>
          </a:p>
        </p:txBody>
      </p:sp>
      <p:sp>
        <p:nvSpPr>
          <p:cNvPr id="82" name="TextBox 81"/>
          <p:cNvSpPr txBox="1"/>
          <p:nvPr/>
        </p:nvSpPr>
        <p:spPr>
          <a:xfrm>
            <a:off x="5563617" y="429768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5555</a:t>
            </a:r>
          </a:p>
        </p:txBody>
      </p:sp>
      <p:sp>
        <p:nvSpPr>
          <p:cNvPr id="85" name="TextBox 84"/>
          <p:cNvSpPr txBox="1"/>
          <p:nvPr/>
        </p:nvSpPr>
        <p:spPr>
          <a:xfrm>
            <a:off x="3633286" y="1097280"/>
            <a:ext cx="109315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Author</a:t>
            </a:r>
          </a:p>
        </p:txBody>
      </p:sp>
      <p:sp>
        <p:nvSpPr>
          <p:cNvPr id="104" name="TextBox 103"/>
          <p:cNvSpPr txBox="1"/>
          <p:nvPr/>
        </p:nvSpPr>
        <p:spPr>
          <a:xfrm>
            <a:off x="3634715" y="137160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07" name="TextBox 106"/>
          <p:cNvSpPr txBox="1"/>
          <p:nvPr/>
        </p:nvSpPr>
        <p:spPr>
          <a:xfrm>
            <a:off x="3634715" y="164592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10" name="TextBox 109"/>
          <p:cNvSpPr txBox="1"/>
          <p:nvPr/>
        </p:nvSpPr>
        <p:spPr>
          <a:xfrm>
            <a:off x="3634709" y="246888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13" name="TextBox 112"/>
          <p:cNvSpPr txBox="1"/>
          <p:nvPr/>
        </p:nvSpPr>
        <p:spPr>
          <a:xfrm>
            <a:off x="3633284" y="219456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116" name="TextBox 115"/>
          <p:cNvSpPr txBox="1"/>
          <p:nvPr/>
        </p:nvSpPr>
        <p:spPr>
          <a:xfrm>
            <a:off x="3633284" y="192024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cxnSp>
        <p:nvCxnSpPr>
          <p:cNvPr id="119" name="Straight Connector 118"/>
          <p:cNvCxnSpPr/>
          <p:nvPr/>
        </p:nvCxnSpPr>
        <p:spPr>
          <a:xfrm flipH="1">
            <a:off x="1478280" y="1543050"/>
            <a:ext cx="1169670" cy="2602230"/>
          </a:xfrm>
          <a:prstGeom prst="line">
            <a:avLst/>
          </a:prstGeom>
          <a:ln w="25400">
            <a:headEnd type="oval"/>
            <a:tailEnd type="oval"/>
          </a:ln>
        </p:spPr>
        <p:style>
          <a:lnRef idx="1">
            <a:schemeClr val="accent3"/>
          </a:lnRef>
          <a:fillRef idx="0">
            <a:schemeClr val="accent3"/>
          </a:fillRef>
          <a:effectRef idx="0">
            <a:schemeClr val="accent3"/>
          </a:effectRef>
          <a:fontRef idx="minor">
            <a:schemeClr val="tx1"/>
          </a:fontRef>
        </p:style>
      </p:cxnSp>
      <p:cxnSp>
        <p:nvCxnSpPr>
          <p:cNvPr id="65" name="Straight Connector 64"/>
          <p:cNvCxnSpPr/>
          <p:nvPr/>
        </p:nvCxnSpPr>
        <p:spPr>
          <a:xfrm>
            <a:off x="3807172" y="1559201"/>
            <a:ext cx="31403" cy="2641324"/>
          </a:xfrm>
          <a:prstGeom prst="line">
            <a:avLst/>
          </a:prstGeom>
          <a:ln w="25400">
            <a:headEnd type="oval"/>
            <a:tailEnd type="oval"/>
          </a:ln>
        </p:spPr>
        <p:style>
          <a:lnRef idx="1">
            <a:schemeClr val="accent3"/>
          </a:lnRef>
          <a:fillRef idx="0">
            <a:schemeClr val="accent3"/>
          </a:fillRef>
          <a:effectRef idx="0">
            <a:schemeClr val="accent3"/>
          </a:effectRef>
          <a:fontRef idx="minor">
            <a:schemeClr val="tx1"/>
          </a:fontRef>
        </p:style>
      </p:cxnSp>
      <p:sp>
        <p:nvSpPr>
          <p:cNvPr id="67" name="TextBox 66"/>
          <p:cNvSpPr txBox="1"/>
          <p:nvPr/>
        </p:nvSpPr>
        <p:spPr>
          <a:xfrm>
            <a:off x="4795392" y="1097280"/>
            <a:ext cx="4197228" cy="1648599"/>
          </a:xfrm>
          <a:prstGeom prst="rect">
            <a:avLst/>
          </a:prstGeom>
          <a:solidFill>
            <a:schemeClr val="bg1"/>
          </a:solidFill>
          <a:ln>
            <a:solidFill>
              <a:schemeClr val="tx1"/>
            </a:solidFill>
          </a:ln>
        </p:spPr>
        <p:txBody>
          <a:bodyPr wrap="square" rtlCol="0">
            <a:noAutofit/>
          </a:bodyPr>
          <a:lstStyle/>
          <a:p>
            <a:endParaRPr lang="en-US" sz="1200" dirty="0">
              <a:latin typeface="Consolas" panose="020B0609020204030204" pitchFamily="49" charset="0"/>
            </a:endParaRPr>
          </a:p>
          <a:p>
            <a:r>
              <a:rPr lang="en-US" sz="1200" dirty="0">
                <a:latin typeface="Consolas" panose="020B0609020204030204" pitchFamily="49" charset="0"/>
              </a:rPr>
              <a:t>&gt; create book ("7","Ada",1.00,"Smarties","Joe")</a:t>
            </a:r>
          </a:p>
          <a:p>
            <a:r>
              <a:rPr lang="en-US" sz="1200" dirty="0">
                <a:solidFill>
                  <a:srgbClr val="FF0000"/>
                </a:solidFill>
                <a:latin typeface="Consolas" panose="020B0609020204030204" pitchFamily="49" charset="0"/>
              </a:rPr>
              <a:t>I can’t. "Joe" is not valid.</a:t>
            </a:r>
          </a:p>
          <a:p>
            <a:endParaRPr lang="en-US" sz="1200" dirty="0">
              <a:latin typeface="Consolas" panose="020B0609020204030204" pitchFamily="49" charset="0"/>
            </a:endParaRPr>
          </a:p>
          <a:p>
            <a:r>
              <a:rPr lang="en-US" sz="1200" dirty="0">
                <a:latin typeface="Consolas" panose="020B0609020204030204" pitchFamily="49" charset="0"/>
              </a:rPr>
              <a:t>&gt; delete author "Ben"</a:t>
            </a:r>
          </a:p>
          <a:p>
            <a:r>
              <a:rPr lang="en-US" sz="1200" dirty="0">
                <a:solidFill>
                  <a:srgbClr val="FF0000"/>
                </a:solidFill>
                <a:latin typeface="Consolas" panose="020B0609020204030204" pitchFamily="49" charset="0"/>
              </a:rPr>
              <a:t>I can’t. Row is being referenced.</a:t>
            </a:r>
          </a:p>
          <a:p>
            <a:endParaRPr lang="en-US" sz="1200" dirty="0">
              <a:solidFill>
                <a:srgbClr val="FF0000"/>
              </a:solidFill>
              <a:latin typeface="Consolas" panose="020B0609020204030204" pitchFamily="49" charset="0"/>
            </a:endParaRPr>
          </a:p>
          <a:p>
            <a:endParaRPr lang="en-US" sz="1200" dirty="0">
              <a:latin typeface="Consolas" panose="020B0609020204030204" pitchFamily="49" charset="0"/>
            </a:endParaRPr>
          </a:p>
        </p:txBody>
      </p:sp>
    </p:spTree>
    <p:extLst>
      <p:ext uri="{BB962C8B-B14F-4D97-AF65-F5344CB8AC3E}">
        <p14:creationId xmlns:p14="http://schemas.microsoft.com/office/powerpoint/2010/main" val="2892986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xEl>
                                              <p:pRg st="1" end="1"/>
                                            </p:txEl>
                                          </p:spTgt>
                                        </p:tgtEl>
                                        <p:attrNameLst>
                                          <p:attrName>style.visibility</p:attrName>
                                        </p:attrNameLst>
                                      </p:cBhvr>
                                      <p:to>
                                        <p:strVal val="visible"/>
                                      </p:to>
                                    </p:set>
                                    <p:animEffect transition="in" filter="fade">
                                      <p:cBhvr>
                                        <p:cTn id="7" dur="500"/>
                                        <p:tgtEl>
                                          <p:spTgt spid="6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7">
                                            <p:txEl>
                                              <p:pRg st="2" end="2"/>
                                            </p:txEl>
                                          </p:spTgt>
                                        </p:tgtEl>
                                        <p:attrNameLst>
                                          <p:attrName>style.visibility</p:attrName>
                                        </p:attrNameLst>
                                      </p:cBhvr>
                                      <p:to>
                                        <p:strVal val="visible"/>
                                      </p:to>
                                    </p:set>
                                    <p:animEffect transition="in" filter="fade">
                                      <p:cBhvr>
                                        <p:cTn id="12" dur="500"/>
                                        <p:tgtEl>
                                          <p:spTgt spid="6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7">
                                            <p:txEl>
                                              <p:pRg st="4" end="4"/>
                                            </p:txEl>
                                          </p:spTgt>
                                        </p:tgtEl>
                                        <p:attrNameLst>
                                          <p:attrName>style.visibility</p:attrName>
                                        </p:attrNameLst>
                                      </p:cBhvr>
                                      <p:to>
                                        <p:strVal val="visible"/>
                                      </p:to>
                                    </p:set>
                                    <p:animEffect transition="in" filter="fade">
                                      <p:cBhvr>
                                        <p:cTn id="17" dur="500"/>
                                        <p:tgtEl>
                                          <p:spTgt spid="6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7">
                                            <p:txEl>
                                              <p:pRg st="5" end="5"/>
                                            </p:txEl>
                                          </p:spTgt>
                                        </p:tgtEl>
                                        <p:attrNameLst>
                                          <p:attrName>style.visibility</p:attrName>
                                        </p:attrNameLst>
                                      </p:cBhvr>
                                      <p:to>
                                        <p:strVal val="visible"/>
                                      </p:to>
                                    </p:set>
                                    <p:animEffect transition="in" filter="fade">
                                      <p:cBhvr>
                                        <p:cTn id="22" dur="500"/>
                                        <p:tgtEl>
                                          <p:spTgt spid="6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8991600" cy="609600"/>
          </a:xfrm>
        </p:spPr>
        <p:txBody>
          <a:bodyPr/>
          <a:lstStyle/>
          <a:p>
            <a:r>
              <a:rPr lang="en-US" dirty="0"/>
              <a:t>Select, Where, Order By</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9</a:t>
            </a:fld>
            <a:endParaRPr lang="en-US"/>
          </a:p>
        </p:txBody>
      </p:sp>
      <p:sp>
        <p:nvSpPr>
          <p:cNvPr id="3" name="TextBox 2"/>
          <p:cNvSpPr txBox="1"/>
          <p:nvPr/>
        </p:nvSpPr>
        <p:spPr>
          <a:xfrm>
            <a:off x="283370" y="1097280"/>
            <a:ext cx="685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ISBN</a:t>
            </a:r>
          </a:p>
        </p:txBody>
      </p:sp>
      <p:sp>
        <p:nvSpPr>
          <p:cNvPr id="8" name="TextBox 7"/>
          <p:cNvSpPr txBox="1"/>
          <p:nvPr/>
        </p:nvSpPr>
        <p:spPr>
          <a:xfrm>
            <a:off x="969170" y="1097280"/>
            <a:ext cx="9144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10" name="TextBox 9"/>
          <p:cNvSpPr txBox="1"/>
          <p:nvPr/>
        </p:nvSpPr>
        <p:spPr>
          <a:xfrm>
            <a:off x="1883570" y="1097280"/>
            <a:ext cx="685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Price</a:t>
            </a:r>
          </a:p>
        </p:txBody>
      </p:sp>
      <p:sp>
        <p:nvSpPr>
          <p:cNvPr id="11" name="TextBox 10"/>
          <p:cNvSpPr txBox="1"/>
          <p:nvPr/>
        </p:nvSpPr>
        <p:spPr>
          <a:xfrm>
            <a:off x="2569370" y="1097280"/>
            <a:ext cx="1066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Publisher</a:t>
            </a:r>
          </a:p>
        </p:txBody>
      </p:sp>
      <p:sp>
        <p:nvSpPr>
          <p:cNvPr id="12" name="TextBox 11"/>
          <p:cNvSpPr txBox="1"/>
          <p:nvPr/>
        </p:nvSpPr>
        <p:spPr>
          <a:xfrm>
            <a:off x="283370" y="137160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13" name="TextBox 12"/>
          <p:cNvSpPr txBox="1"/>
          <p:nvPr/>
        </p:nvSpPr>
        <p:spPr>
          <a:xfrm>
            <a:off x="969170" y="137160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C++</a:t>
            </a:r>
          </a:p>
        </p:txBody>
      </p:sp>
      <p:sp>
        <p:nvSpPr>
          <p:cNvPr id="14" name="TextBox 13"/>
          <p:cNvSpPr txBox="1"/>
          <p:nvPr/>
        </p:nvSpPr>
        <p:spPr>
          <a:xfrm>
            <a:off x="1883570" y="137160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9.95</a:t>
            </a:r>
          </a:p>
        </p:txBody>
      </p:sp>
      <p:sp>
        <p:nvSpPr>
          <p:cNvPr id="15" name="TextBox 14"/>
          <p:cNvSpPr txBox="1"/>
          <p:nvPr/>
        </p:nvSpPr>
        <p:spPr>
          <a:xfrm>
            <a:off x="2569370" y="137160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16" name="TextBox 15"/>
          <p:cNvSpPr txBox="1"/>
          <p:nvPr/>
        </p:nvSpPr>
        <p:spPr>
          <a:xfrm>
            <a:off x="283370" y="164592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17" name="TextBox 16"/>
          <p:cNvSpPr txBox="1"/>
          <p:nvPr/>
        </p:nvSpPr>
        <p:spPr>
          <a:xfrm>
            <a:off x="969170" y="164592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Java</a:t>
            </a:r>
          </a:p>
        </p:txBody>
      </p:sp>
      <p:sp>
        <p:nvSpPr>
          <p:cNvPr id="18" name="TextBox 17"/>
          <p:cNvSpPr txBox="1"/>
          <p:nvPr/>
        </p:nvSpPr>
        <p:spPr>
          <a:xfrm>
            <a:off x="1883570" y="164592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50.00</a:t>
            </a:r>
          </a:p>
        </p:txBody>
      </p:sp>
      <p:sp>
        <p:nvSpPr>
          <p:cNvPr id="19" name="TextBox 18"/>
          <p:cNvSpPr txBox="1"/>
          <p:nvPr/>
        </p:nvSpPr>
        <p:spPr>
          <a:xfrm>
            <a:off x="2569370" y="164592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20" name="TextBox 19"/>
          <p:cNvSpPr txBox="1"/>
          <p:nvPr/>
        </p:nvSpPr>
        <p:spPr>
          <a:xfrm>
            <a:off x="283370" y="192024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9981</a:t>
            </a:r>
          </a:p>
        </p:txBody>
      </p:sp>
      <p:sp>
        <p:nvSpPr>
          <p:cNvPr id="21" name="TextBox 20"/>
          <p:cNvSpPr txBox="1"/>
          <p:nvPr/>
        </p:nvSpPr>
        <p:spPr>
          <a:xfrm>
            <a:off x="969170" y="192024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Using Perl</a:t>
            </a:r>
          </a:p>
        </p:txBody>
      </p:sp>
      <p:sp>
        <p:nvSpPr>
          <p:cNvPr id="22" name="TextBox 21"/>
          <p:cNvSpPr txBox="1"/>
          <p:nvPr/>
        </p:nvSpPr>
        <p:spPr>
          <a:xfrm>
            <a:off x="1883570" y="192024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2.46</a:t>
            </a:r>
          </a:p>
        </p:txBody>
      </p:sp>
      <p:sp>
        <p:nvSpPr>
          <p:cNvPr id="23" name="TextBox 22"/>
          <p:cNvSpPr txBox="1"/>
          <p:nvPr/>
        </p:nvSpPr>
        <p:spPr>
          <a:xfrm>
            <a:off x="2569370" y="192024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24" name="TextBox 23"/>
          <p:cNvSpPr txBox="1"/>
          <p:nvPr/>
        </p:nvSpPr>
        <p:spPr>
          <a:xfrm>
            <a:off x="283370" y="219456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1055</a:t>
            </a:r>
          </a:p>
        </p:txBody>
      </p:sp>
      <p:sp>
        <p:nvSpPr>
          <p:cNvPr id="25" name="TextBox 24"/>
          <p:cNvSpPr txBox="1"/>
          <p:nvPr/>
        </p:nvSpPr>
        <p:spPr>
          <a:xfrm>
            <a:off x="969170" y="219456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JavaScript</a:t>
            </a:r>
          </a:p>
        </p:txBody>
      </p:sp>
      <p:sp>
        <p:nvSpPr>
          <p:cNvPr id="26" name="TextBox 25"/>
          <p:cNvSpPr txBox="1"/>
          <p:nvPr/>
        </p:nvSpPr>
        <p:spPr>
          <a:xfrm>
            <a:off x="1883570" y="219456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10.00</a:t>
            </a:r>
          </a:p>
        </p:txBody>
      </p:sp>
      <p:sp>
        <p:nvSpPr>
          <p:cNvPr id="27" name="TextBox 26"/>
          <p:cNvSpPr txBox="1"/>
          <p:nvPr/>
        </p:nvSpPr>
        <p:spPr>
          <a:xfrm>
            <a:off x="2569370" y="219456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7" name="TextBox 6"/>
          <p:cNvSpPr txBox="1"/>
          <p:nvPr/>
        </p:nvSpPr>
        <p:spPr>
          <a:xfrm>
            <a:off x="162112" y="657226"/>
            <a:ext cx="1447800" cy="369332"/>
          </a:xfrm>
          <a:prstGeom prst="rect">
            <a:avLst/>
          </a:prstGeom>
          <a:noFill/>
        </p:spPr>
        <p:txBody>
          <a:bodyPr wrap="square" rtlCol="0">
            <a:spAutoFit/>
          </a:bodyPr>
          <a:lstStyle/>
          <a:p>
            <a:r>
              <a:rPr lang="en-US" b="1" dirty="0"/>
              <a:t>BOOK</a:t>
            </a:r>
          </a:p>
        </p:txBody>
      </p:sp>
      <p:sp>
        <p:nvSpPr>
          <p:cNvPr id="46" name="TextBox 45"/>
          <p:cNvSpPr txBox="1"/>
          <p:nvPr/>
        </p:nvSpPr>
        <p:spPr>
          <a:xfrm>
            <a:off x="283370" y="246888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5679</a:t>
            </a:r>
          </a:p>
        </p:txBody>
      </p:sp>
      <p:sp>
        <p:nvSpPr>
          <p:cNvPr id="47" name="TextBox 46"/>
          <p:cNvSpPr txBox="1"/>
          <p:nvPr/>
        </p:nvSpPr>
        <p:spPr>
          <a:xfrm>
            <a:off x="969170" y="246888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COBOL</a:t>
            </a:r>
          </a:p>
        </p:txBody>
      </p:sp>
      <p:sp>
        <p:nvSpPr>
          <p:cNvPr id="48" name="TextBox 47"/>
          <p:cNvSpPr txBox="1"/>
          <p:nvPr/>
        </p:nvSpPr>
        <p:spPr>
          <a:xfrm>
            <a:off x="1883570" y="246888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50.00</a:t>
            </a:r>
          </a:p>
        </p:txBody>
      </p:sp>
      <p:sp>
        <p:nvSpPr>
          <p:cNvPr id="49" name="TextBox 48"/>
          <p:cNvSpPr txBox="1"/>
          <p:nvPr/>
        </p:nvSpPr>
        <p:spPr>
          <a:xfrm>
            <a:off x="2569370" y="246888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 </a:t>
            </a:r>
          </a:p>
        </p:txBody>
      </p:sp>
      <p:sp>
        <p:nvSpPr>
          <p:cNvPr id="85" name="TextBox 84"/>
          <p:cNvSpPr txBox="1"/>
          <p:nvPr/>
        </p:nvSpPr>
        <p:spPr>
          <a:xfrm>
            <a:off x="3633286" y="1097280"/>
            <a:ext cx="109315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Author</a:t>
            </a:r>
          </a:p>
        </p:txBody>
      </p:sp>
      <p:sp>
        <p:nvSpPr>
          <p:cNvPr id="104" name="TextBox 103"/>
          <p:cNvSpPr txBox="1"/>
          <p:nvPr/>
        </p:nvSpPr>
        <p:spPr>
          <a:xfrm>
            <a:off x="3634715" y="137160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07" name="TextBox 106"/>
          <p:cNvSpPr txBox="1"/>
          <p:nvPr/>
        </p:nvSpPr>
        <p:spPr>
          <a:xfrm>
            <a:off x="3634708" y="164592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10" name="TextBox 109"/>
          <p:cNvSpPr txBox="1"/>
          <p:nvPr/>
        </p:nvSpPr>
        <p:spPr>
          <a:xfrm>
            <a:off x="3634709" y="246888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13" name="TextBox 112"/>
          <p:cNvSpPr txBox="1"/>
          <p:nvPr/>
        </p:nvSpPr>
        <p:spPr>
          <a:xfrm>
            <a:off x="3633284" y="219456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116" name="TextBox 115"/>
          <p:cNvSpPr txBox="1"/>
          <p:nvPr/>
        </p:nvSpPr>
        <p:spPr>
          <a:xfrm>
            <a:off x="3633284" y="192024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67" name="TextBox 66"/>
          <p:cNvSpPr txBox="1"/>
          <p:nvPr/>
        </p:nvSpPr>
        <p:spPr>
          <a:xfrm>
            <a:off x="374772" y="3075225"/>
            <a:ext cx="4425828" cy="1782525"/>
          </a:xfrm>
          <a:prstGeom prst="rect">
            <a:avLst/>
          </a:prstGeom>
          <a:solidFill>
            <a:schemeClr val="bg1"/>
          </a:solidFill>
          <a:ln>
            <a:solidFill>
              <a:schemeClr val="tx1"/>
            </a:solidFill>
          </a:ln>
        </p:spPr>
        <p:txBody>
          <a:bodyPr wrap="square" rtlCol="0">
            <a:noAutofit/>
          </a:bodyPr>
          <a:lstStyle/>
          <a:p>
            <a:r>
              <a:rPr lang="en-US" sz="1200" dirty="0">
                <a:latin typeface="Consolas" panose="020B0609020204030204" pitchFamily="49" charset="0"/>
              </a:rPr>
              <a:t>&gt; Get all rows from BOOK</a:t>
            </a:r>
          </a:p>
          <a:p>
            <a:r>
              <a:rPr lang="en-US" sz="1200" dirty="0">
                <a:latin typeface="Consolas" panose="020B0609020204030204" pitchFamily="49" charset="0"/>
              </a:rPr>
              <a:t>Here are 5 rows.</a:t>
            </a:r>
          </a:p>
          <a:p>
            <a:endParaRPr lang="en-US" sz="1200" dirty="0">
              <a:latin typeface="Consolas" panose="020B0609020204030204" pitchFamily="49" charset="0"/>
            </a:endParaRPr>
          </a:p>
          <a:p>
            <a:r>
              <a:rPr lang="en-US" sz="1200" dirty="0">
                <a:latin typeface="Consolas" panose="020B0609020204030204" pitchFamily="49" charset="0"/>
              </a:rPr>
              <a:t>&gt; Select * from BOOK where Author = 'Ben'</a:t>
            </a:r>
          </a:p>
          <a:p>
            <a:r>
              <a:rPr lang="en-US" sz="1200" dirty="0">
                <a:latin typeface="Consolas" panose="020B0609020204030204" pitchFamily="49" charset="0"/>
              </a:rPr>
              <a:t>Here are 3 rows.</a:t>
            </a:r>
          </a:p>
          <a:p>
            <a:endParaRPr lang="en-US" sz="1200" dirty="0">
              <a:solidFill>
                <a:srgbClr val="FF0000"/>
              </a:solidFill>
              <a:latin typeface="Consolas" panose="020B0609020204030204" pitchFamily="49" charset="0"/>
            </a:endParaRPr>
          </a:p>
          <a:p>
            <a:r>
              <a:rPr lang="en-US" sz="1200" dirty="0">
                <a:latin typeface="Consolas" panose="020B0609020204030204" pitchFamily="49" charset="0"/>
              </a:rPr>
              <a:t>&gt; Select ISBN, Name from BOOK where Author = 'Ben' and Price &gt;= 10.0</a:t>
            </a:r>
          </a:p>
          <a:p>
            <a:r>
              <a:rPr lang="en-US" sz="1200" dirty="0">
                <a:latin typeface="Consolas" panose="020B0609020204030204" pitchFamily="49" charset="0"/>
              </a:rPr>
              <a:t>Here are 2 rows.</a:t>
            </a:r>
          </a:p>
          <a:p>
            <a:endParaRPr lang="en-US" sz="1200" dirty="0">
              <a:latin typeface="Consolas" panose="020B0609020204030204" pitchFamily="49" charset="0"/>
            </a:endParaRPr>
          </a:p>
        </p:txBody>
      </p:sp>
      <p:pic>
        <p:nvPicPr>
          <p:cNvPr id="2" name="Picture 1"/>
          <p:cNvPicPr>
            <a:picLocks noChangeAspect="1"/>
          </p:cNvPicPr>
          <p:nvPr/>
        </p:nvPicPr>
        <p:blipFill>
          <a:blip r:embed="rId3"/>
          <a:stretch>
            <a:fillRect/>
          </a:stretch>
        </p:blipFill>
        <p:spPr>
          <a:xfrm>
            <a:off x="5961328" y="1535668"/>
            <a:ext cx="2547808" cy="966581"/>
          </a:xfrm>
          <a:prstGeom prst="rect">
            <a:avLst/>
          </a:prstGeom>
        </p:spPr>
      </p:pic>
      <p:grpSp>
        <p:nvGrpSpPr>
          <p:cNvPr id="29" name="Group 28"/>
          <p:cNvGrpSpPr/>
          <p:nvPr/>
        </p:nvGrpSpPr>
        <p:grpSpPr>
          <a:xfrm>
            <a:off x="5999058" y="2769020"/>
            <a:ext cx="2459142" cy="869529"/>
            <a:chOff x="3810000" y="3150462"/>
            <a:chExt cx="4771429" cy="1157810"/>
          </a:xfrm>
        </p:grpSpPr>
        <p:pic>
          <p:nvPicPr>
            <p:cNvPr id="9" name="Picture 8"/>
            <p:cNvPicPr>
              <a:picLocks noChangeAspect="1"/>
            </p:cNvPicPr>
            <p:nvPr/>
          </p:nvPicPr>
          <p:blipFill>
            <a:blip r:embed="rId4"/>
            <a:stretch>
              <a:fillRect/>
            </a:stretch>
          </p:blipFill>
          <p:spPr>
            <a:xfrm>
              <a:off x="3810000" y="3150462"/>
              <a:ext cx="4771429" cy="866667"/>
            </a:xfrm>
            <a:prstGeom prst="rect">
              <a:avLst/>
            </a:prstGeom>
          </p:spPr>
        </p:pic>
        <p:pic>
          <p:nvPicPr>
            <p:cNvPr id="28" name="Picture 27"/>
            <p:cNvPicPr>
              <a:picLocks noChangeAspect="1"/>
            </p:cNvPicPr>
            <p:nvPr/>
          </p:nvPicPr>
          <p:blipFill>
            <a:blip r:embed="rId5"/>
            <a:stretch>
              <a:fillRect/>
            </a:stretch>
          </p:blipFill>
          <p:spPr>
            <a:xfrm>
              <a:off x="3810000" y="4003510"/>
              <a:ext cx="4771429" cy="304762"/>
            </a:xfrm>
            <a:prstGeom prst="rect">
              <a:avLst/>
            </a:prstGeom>
          </p:spPr>
        </p:pic>
      </p:grpSp>
      <p:pic>
        <p:nvPicPr>
          <p:cNvPr id="33" name="Picture 32"/>
          <p:cNvPicPr>
            <a:picLocks noChangeAspect="1"/>
          </p:cNvPicPr>
          <p:nvPr/>
        </p:nvPicPr>
        <p:blipFill>
          <a:blip r:embed="rId6"/>
          <a:stretch>
            <a:fillRect/>
          </a:stretch>
        </p:blipFill>
        <p:spPr>
          <a:xfrm>
            <a:off x="5999058" y="3969903"/>
            <a:ext cx="1594230" cy="788898"/>
          </a:xfrm>
          <a:prstGeom prst="rect">
            <a:avLst/>
          </a:prstGeom>
        </p:spPr>
      </p:pic>
      <p:cxnSp>
        <p:nvCxnSpPr>
          <p:cNvPr id="35" name="Straight Arrow Connector 34"/>
          <p:cNvCxnSpPr/>
          <p:nvPr/>
        </p:nvCxnSpPr>
        <p:spPr>
          <a:xfrm flipV="1">
            <a:off x="1981200" y="3257550"/>
            <a:ext cx="3980128" cy="708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1981200" y="2142904"/>
            <a:ext cx="3980128" cy="1276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endCxn id="33" idx="1"/>
          </p:cNvCxnSpPr>
          <p:nvPr/>
        </p:nvCxnSpPr>
        <p:spPr>
          <a:xfrm flipV="1">
            <a:off x="1981200" y="4364352"/>
            <a:ext cx="4017858" cy="328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046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xEl>
                                              <p:pRg st="0" end="0"/>
                                            </p:txEl>
                                          </p:spTgt>
                                        </p:tgtEl>
                                        <p:attrNameLst>
                                          <p:attrName>style.visibility</p:attrName>
                                        </p:attrNameLst>
                                      </p:cBhvr>
                                      <p:to>
                                        <p:strVal val="visible"/>
                                      </p:to>
                                    </p:set>
                                    <p:animEffect transition="in" filter="fade">
                                      <p:cBhvr>
                                        <p:cTn id="7" dur="500"/>
                                        <p:tgtEl>
                                          <p:spTgt spid="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7">
                                            <p:txEl>
                                              <p:pRg st="1" end="1"/>
                                            </p:txEl>
                                          </p:spTgt>
                                        </p:tgtEl>
                                        <p:attrNameLst>
                                          <p:attrName>style.visibility</p:attrName>
                                        </p:attrNameLst>
                                      </p:cBhvr>
                                      <p:to>
                                        <p:strVal val="visible"/>
                                      </p:to>
                                    </p:set>
                                    <p:animEffect transition="in" filter="fade">
                                      <p:cBhvr>
                                        <p:cTn id="12" dur="500"/>
                                        <p:tgtEl>
                                          <p:spTgt spid="67">
                                            <p:txEl>
                                              <p:pRg st="1" end="1"/>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83"/>
                                        </p:tgtEl>
                                        <p:attrNameLst>
                                          <p:attrName>style.visibility</p:attrName>
                                        </p:attrNameLst>
                                      </p:cBhvr>
                                      <p:to>
                                        <p:strVal val="visible"/>
                                      </p:to>
                                    </p:set>
                                    <p:animEffect transition="in" filter="wipe(left)">
                                      <p:cBhvr>
                                        <p:cTn id="16" dur="500"/>
                                        <p:tgtEl>
                                          <p:spTgt spid="83"/>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7">
                                            <p:txEl>
                                              <p:pRg st="3" end="3"/>
                                            </p:txEl>
                                          </p:spTgt>
                                        </p:tgtEl>
                                        <p:attrNameLst>
                                          <p:attrName>style.visibility</p:attrName>
                                        </p:attrNameLst>
                                      </p:cBhvr>
                                      <p:to>
                                        <p:strVal val="visible"/>
                                      </p:to>
                                    </p:set>
                                    <p:animEffect transition="in" filter="fade">
                                      <p:cBhvr>
                                        <p:cTn id="25" dur="500"/>
                                        <p:tgtEl>
                                          <p:spTgt spid="67">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7">
                                            <p:txEl>
                                              <p:pRg st="4" end="4"/>
                                            </p:txEl>
                                          </p:spTgt>
                                        </p:tgtEl>
                                        <p:attrNameLst>
                                          <p:attrName>style.visibility</p:attrName>
                                        </p:attrNameLst>
                                      </p:cBhvr>
                                      <p:to>
                                        <p:strVal val="visible"/>
                                      </p:to>
                                    </p:set>
                                    <p:animEffect transition="in" filter="fade">
                                      <p:cBhvr>
                                        <p:cTn id="30" dur="500"/>
                                        <p:tgtEl>
                                          <p:spTgt spid="67">
                                            <p:txEl>
                                              <p:pRg st="4" end="4"/>
                                            </p:txEl>
                                          </p:spTgt>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wipe(left)">
                                      <p:cBhvr>
                                        <p:cTn id="34" dur="500"/>
                                        <p:tgtEl>
                                          <p:spTgt spid="35"/>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7">
                                            <p:txEl>
                                              <p:pRg st="6" end="6"/>
                                            </p:txEl>
                                          </p:spTgt>
                                        </p:tgtEl>
                                        <p:attrNameLst>
                                          <p:attrName>style.visibility</p:attrName>
                                        </p:attrNameLst>
                                      </p:cBhvr>
                                      <p:to>
                                        <p:strVal val="visible"/>
                                      </p:to>
                                    </p:set>
                                    <p:animEffect transition="in" filter="fade">
                                      <p:cBhvr>
                                        <p:cTn id="43" dur="500"/>
                                        <p:tgtEl>
                                          <p:spTgt spid="67">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7">
                                            <p:txEl>
                                              <p:pRg st="7" end="7"/>
                                            </p:txEl>
                                          </p:spTgt>
                                        </p:tgtEl>
                                        <p:attrNameLst>
                                          <p:attrName>style.visibility</p:attrName>
                                        </p:attrNameLst>
                                      </p:cBhvr>
                                      <p:to>
                                        <p:strVal val="visible"/>
                                      </p:to>
                                    </p:set>
                                    <p:animEffect transition="in" filter="fade">
                                      <p:cBhvr>
                                        <p:cTn id="48" dur="500"/>
                                        <p:tgtEl>
                                          <p:spTgt spid="67">
                                            <p:txEl>
                                              <p:pRg st="7" end="7"/>
                                            </p:txEl>
                                          </p:spTgt>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84"/>
                                        </p:tgtEl>
                                        <p:attrNameLst>
                                          <p:attrName>style.visibility</p:attrName>
                                        </p:attrNameLst>
                                      </p:cBhvr>
                                      <p:to>
                                        <p:strVal val="visible"/>
                                      </p:to>
                                    </p:set>
                                    <p:animEffect transition="in" filter="wipe(left)">
                                      <p:cBhvr>
                                        <p:cTn id="52" dur="500"/>
                                        <p:tgtEl>
                                          <p:spTgt spid="84"/>
                                        </p:tgtEl>
                                      </p:cBhvr>
                                    </p:animEffect>
                                  </p:childTnLst>
                                </p:cTn>
                              </p:par>
                            </p:childTnLst>
                          </p:cTn>
                        </p:par>
                        <p:par>
                          <p:cTn id="53" fill="hold">
                            <p:stCondLst>
                              <p:cond delay="1000"/>
                            </p:stCondLst>
                            <p:childTnLst>
                              <p:par>
                                <p:cTn id="54" presetID="10" presetClass="entr" presetSubtype="0" fill="hold" nodeType="after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irs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dditional Mat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nk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erci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Qu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9833</TotalTime>
  <Words>5381</Words>
  <Application>Microsoft Office PowerPoint</Application>
  <PresentationFormat>On-screen Show (16:9)</PresentationFormat>
  <Paragraphs>1226</Paragraphs>
  <Slides>17</Slides>
  <Notes>17</Notes>
  <HiddenSlides>0</HiddenSlides>
  <MMClips>0</MMClips>
  <ScaleCrop>false</ScaleCrop>
  <HeadingPairs>
    <vt:vector size="6" baseType="variant">
      <vt:variant>
        <vt:lpstr>Fonts Used</vt:lpstr>
      </vt:variant>
      <vt:variant>
        <vt:i4>5</vt:i4>
      </vt:variant>
      <vt:variant>
        <vt:lpstr>Theme</vt:lpstr>
      </vt:variant>
      <vt:variant>
        <vt:i4>7</vt:i4>
      </vt:variant>
      <vt:variant>
        <vt:lpstr>Slide Titles</vt:lpstr>
      </vt:variant>
      <vt:variant>
        <vt:i4>17</vt:i4>
      </vt:variant>
    </vt:vector>
  </HeadingPairs>
  <TitlesOfParts>
    <vt:vector size="29" baseType="lpstr">
      <vt:lpstr>Arial</vt:lpstr>
      <vt:lpstr>Calibri</vt:lpstr>
      <vt:lpstr>Consolas</vt:lpstr>
      <vt:lpstr>Palatino Linotype</vt:lpstr>
      <vt:lpstr>Times New Roman</vt:lpstr>
      <vt:lpstr>First Slide</vt:lpstr>
      <vt:lpstr>Additional Material</vt:lpstr>
      <vt:lpstr>Class</vt:lpstr>
      <vt:lpstr>Tinker</vt:lpstr>
      <vt:lpstr>Exercise</vt:lpstr>
      <vt:lpstr>Solution</vt:lpstr>
      <vt:lpstr>Quiz</vt:lpstr>
      <vt:lpstr>Relational Databases</vt:lpstr>
      <vt:lpstr>See Also</vt:lpstr>
      <vt:lpstr>Tables</vt:lpstr>
      <vt:lpstr>Talking to a Database</vt:lpstr>
      <vt:lpstr>Constraints (Rules)</vt:lpstr>
      <vt:lpstr>Relationships</vt:lpstr>
      <vt:lpstr>Primary and Foreign Keys</vt:lpstr>
      <vt:lpstr>Primary and Foreign Keys</vt:lpstr>
      <vt:lpstr>Select, Where, Order By</vt:lpstr>
      <vt:lpstr>Select, Where, Order By</vt:lpstr>
      <vt:lpstr>Joins</vt:lpstr>
      <vt:lpstr>Why Join?</vt:lpstr>
      <vt:lpstr>Why Join?</vt:lpstr>
      <vt:lpstr>One to Many</vt:lpstr>
      <vt:lpstr>Separate Primary Key</vt:lpstr>
      <vt:lpstr>Separate Primary Key</vt:lpstr>
      <vt:lpstr>Tinkering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Christopher Cantrell</cp:lastModifiedBy>
  <cp:revision>303</cp:revision>
  <cp:lastPrinted>2018-07-29T22:26:15Z</cp:lastPrinted>
  <dcterms:created xsi:type="dcterms:W3CDTF">2015-07-04T21:12:26Z</dcterms:created>
  <dcterms:modified xsi:type="dcterms:W3CDTF">2018-07-29T22:26:16Z</dcterms:modified>
</cp:coreProperties>
</file>